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0729913" cy="7561263"/>
  <p:notesSz cx="6797675" cy="9926638"/>
  <p:defaultTextStyle>
    <a:defPPr>
      <a:defRPr lang="ru-RU"/>
    </a:defPPr>
    <a:lvl1pPr marL="0" algn="l" defTabSz="10451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22589" algn="l" defTabSz="10451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45178" algn="l" defTabSz="10451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67767" algn="l" defTabSz="10451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90357" algn="l" defTabSz="10451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612946" algn="l" defTabSz="10451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35535" algn="l" defTabSz="10451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58124" algn="l" defTabSz="10451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80714" algn="l" defTabSz="10451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456" y="48"/>
      </p:cViewPr>
      <p:guideLst>
        <p:guide orient="horz" pos="2382"/>
        <p:guide pos="3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4744" y="2348893"/>
            <a:ext cx="9120426" cy="162077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9487" y="4284716"/>
            <a:ext cx="751094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8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79187" y="302803"/>
            <a:ext cx="2414230" cy="64515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6496" y="302803"/>
            <a:ext cx="7063859" cy="64515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589" y="4858812"/>
            <a:ext cx="9120426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7589" y="3204786"/>
            <a:ext cx="9120426" cy="165402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45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7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3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9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5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81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7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6496" y="1764296"/>
            <a:ext cx="4739045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54372" y="1764296"/>
            <a:ext cx="4739045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6495" y="1692534"/>
            <a:ext cx="4740909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89" indent="0">
              <a:buNone/>
              <a:defRPr sz="2200" b="1"/>
            </a:lvl2pPr>
            <a:lvl3pPr marL="1045178" indent="0">
              <a:buNone/>
              <a:defRPr sz="2000" b="1"/>
            </a:lvl3pPr>
            <a:lvl4pPr marL="1567767" indent="0">
              <a:buNone/>
              <a:defRPr sz="1800" b="1"/>
            </a:lvl4pPr>
            <a:lvl5pPr marL="2090357" indent="0">
              <a:buNone/>
              <a:defRPr sz="1800" b="1"/>
            </a:lvl5pPr>
            <a:lvl6pPr marL="2612946" indent="0">
              <a:buNone/>
              <a:defRPr sz="1800" b="1"/>
            </a:lvl6pPr>
            <a:lvl7pPr marL="3135535" indent="0">
              <a:buNone/>
              <a:defRPr sz="1800" b="1"/>
            </a:lvl7pPr>
            <a:lvl8pPr marL="3658124" indent="0">
              <a:buNone/>
              <a:defRPr sz="1800" b="1"/>
            </a:lvl8pPr>
            <a:lvl9pPr marL="418071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6495" y="2397901"/>
            <a:ext cx="4740909" cy="435647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50647" y="1692534"/>
            <a:ext cx="474277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89" indent="0">
              <a:buNone/>
              <a:defRPr sz="2200" b="1"/>
            </a:lvl2pPr>
            <a:lvl3pPr marL="1045178" indent="0">
              <a:buNone/>
              <a:defRPr sz="2000" b="1"/>
            </a:lvl3pPr>
            <a:lvl4pPr marL="1567767" indent="0">
              <a:buNone/>
              <a:defRPr sz="1800" b="1"/>
            </a:lvl4pPr>
            <a:lvl5pPr marL="2090357" indent="0">
              <a:buNone/>
              <a:defRPr sz="1800" b="1"/>
            </a:lvl5pPr>
            <a:lvl6pPr marL="2612946" indent="0">
              <a:buNone/>
              <a:defRPr sz="1800" b="1"/>
            </a:lvl6pPr>
            <a:lvl7pPr marL="3135535" indent="0">
              <a:buNone/>
              <a:defRPr sz="1800" b="1"/>
            </a:lvl7pPr>
            <a:lvl8pPr marL="3658124" indent="0">
              <a:buNone/>
              <a:defRPr sz="1800" b="1"/>
            </a:lvl8pPr>
            <a:lvl9pPr marL="418071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50647" y="2397901"/>
            <a:ext cx="4742771" cy="435647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97" y="301051"/>
            <a:ext cx="3530067" cy="128121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95098" y="301051"/>
            <a:ext cx="5998319" cy="6453329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6497" y="1582265"/>
            <a:ext cx="3530067" cy="5172115"/>
          </a:xfrm>
        </p:spPr>
        <p:txBody>
          <a:bodyPr/>
          <a:lstStyle>
            <a:lvl1pPr marL="0" indent="0">
              <a:buNone/>
              <a:defRPr sz="1600"/>
            </a:lvl1pPr>
            <a:lvl2pPr marL="522589" indent="0">
              <a:buNone/>
              <a:defRPr sz="1300"/>
            </a:lvl2pPr>
            <a:lvl3pPr marL="1045178" indent="0">
              <a:buNone/>
              <a:defRPr sz="1100"/>
            </a:lvl3pPr>
            <a:lvl4pPr marL="1567767" indent="0">
              <a:buNone/>
              <a:defRPr sz="1000"/>
            </a:lvl4pPr>
            <a:lvl5pPr marL="2090357" indent="0">
              <a:buNone/>
              <a:defRPr sz="1000"/>
            </a:lvl5pPr>
            <a:lvl6pPr marL="2612946" indent="0">
              <a:buNone/>
              <a:defRPr sz="1000"/>
            </a:lvl6pPr>
            <a:lvl7pPr marL="3135535" indent="0">
              <a:buNone/>
              <a:defRPr sz="1000"/>
            </a:lvl7pPr>
            <a:lvl8pPr marL="3658124" indent="0">
              <a:buNone/>
              <a:defRPr sz="1000"/>
            </a:lvl8pPr>
            <a:lvl9pPr marL="418071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3139" y="5292884"/>
            <a:ext cx="6437948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03139" y="675612"/>
            <a:ext cx="6437948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2589" indent="0">
              <a:buNone/>
              <a:defRPr sz="3200"/>
            </a:lvl2pPr>
            <a:lvl3pPr marL="1045178" indent="0">
              <a:buNone/>
              <a:defRPr sz="2700"/>
            </a:lvl3pPr>
            <a:lvl4pPr marL="1567767" indent="0">
              <a:buNone/>
              <a:defRPr sz="2200"/>
            </a:lvl4pPr>
            <a:lvl5pPr marL="2090357" indent="0">
              <a:buNone/>
              <a:defRPr sz="2200"/>
            </a:lvl5pPr>
            <a:lvl6pPr marL="2612946" indent="0">
              <a:buNone/>
              <a:defRPr sz="2200"/>
            </a:lvl6pPr>
            <a:lvl7pPr marL="3135535" indent="0">
              <a:buNone/>
              <a:defRPr sz="2200"/>
            </a:lvl7pPr>
            <a:lvl8pPr marL="3658124" indent="0">
              <a:buNone/>
              <a:defRPr sz="2200"/>
            </a:lvl8pPr>
            <a:lvl9pPr marL="4180714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03139" y="5917740"/>
            <a:ext cx="6437948" cy="887397"/>
          </a:xfrm>
        </p:spPr>
        <p:txBody>
          <a:bodyPr/>
          <a:lstStyle>
            <a:lvl1pPr marL="0" indent="0">
              <a:buNone/>
              <a:defRPr sz="1600"/>
            </a:lvl1pPr>
            <a:lvl2pPr marL="522589" indent="0">
              <a:buNone/>
              <a:defRPr sz="1300"/>
            </a:lvl2pPr>
            <a:lvl3pPr marL="1045178" indent="0">
              <a:buNone/>
              <a:defRPr sz="1100"/>
            </a:lvl3pPr>
            <a:lvl4pPr marL="1567767" indent="0">
              <a:buNone/>
              <a:defRPr sz="1000"/>
            </a:lvl4pPr>
            <a:lvl5pPr marL="2090357" indent="0">
              <a:buNone/>
              <a:defRPr sz="1000"/>
            </a:lvl5pPr>
            <a:lvl6pPr marL="2612946" indent="0">
              <a:buNone/>
              <a:defRPr sz="1000"/>
            </a:lvl6pPr>
            <a:lvl7pPr marL="3135535" indent="0">
              <a:buNone/>
              <a:defRPr sz="1000"/>
            </a:lvl7pPr>
            <a:lvl8pPr marL="3658124" indent="0">
              <a:buNone/>
              <a:defRPr sz="1000"/>
            </a:lvl8pPr>
            <a:lvl9pPr marL="418071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97" y="302801"/>
            <a:ext cx="9656921" cy="1260211"/>
          </a:xfrm>
          <a:prstGeom prst="rect">
            <a:avLst/>
          </a:prstGeom>
        </p:spPr>
        <p:txBody>
          <a:bodyPr vert="horz" lIns="104518" tIns="52259" rIns="104518" bIns="5225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6497" y="1764296"/>
            <a:ext cx="9656921" cy="4990084"/>
          </a:xfrm>
          <a:prstGeom prst="rect">
            <a:avLst/>
          </a:prstGeom>
        </p:spPr>
        <p:txBody>
          <a:bodyPr vert="horz" lIns="104518" tIns="52259" rIns="104518" bIns="5225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6496" y="7008172"/>
            <a:ext cx="2503647" cy="402567"/>
          </a:xfrm>
          <a:prstGeom prst="rect">
            <a:avLst/>
          </a:prstGeom>
        </p:spPr>
        <p:txBody>
          <a:bodyPr vert="horz" lIns="104518" tIns="52259" rIns="104518" bIns="52259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66055" y="7008172"/>
            <a:ext cx="3397806" cy="402567"/>
          </a:xfrm>
          <a:prstGeom prst="rect">
            <a:avLst/>
          </a:prstGeom>
        </p:spPr>
        <p:txBody>
          <a:bodyPr vert="horz" lIns="104518" tIns="52259" rIns="104518" bIns="52259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89771" y="7008172"/>
            <a:ext cx="2503647" cy="402567"/>
          </a:xfrm>
          <a:prstGeom prst="rect">
            <a:avLst/>
          </a:prstGeom>
        </p:spPr>
        <p:txBody>
          <a:bodyPr vert="horz" lIns="104518" tIns="52259" rIns="104518" bIns="52259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178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942" indent="-391942" algn="l" defTabSz="1045178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9207" indent="-326619" algn="l" defTabSz="104517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473" indent="-261294" algn="l" defTabSz="1045178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062" indent="-261294" algn="l" defTabSz="1045178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651" indent="-261294" algn="l" defTabSz="1045178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4240" indent="-261294" algn="l" defTabSz="104517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830" indent="-261294" algn="l" defTabSz="104517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9418" indent="-261294" algn="l" defTabSz="104517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2008" indent="-261294" algn="l" defTabSz="104517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517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89" algn="l" defTabSz="104517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178" algn="l" defTabSz="104517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767" algn="l" defTabSz="104517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357" algn="l" defTabSz="104517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946" algn="l" defTabSz="104517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535" algn="l" defTabSz="104517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58124" algn="l" defTabSz="104517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714" algn="l" defTabSz="104517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wnloads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8815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92062" y="1240083"/>
            <a:ext cx="5450050" cy="3926585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143"/>
              </a:spcAft>
            </a:pPr>
            <a:r>
              <a:rPr lang="ru-RU" sz="5500" dirty="0">
                <a:latin typeface="Monotype Corsiva" pitchFamily="66" charset="0"/>
                <a:ea typeface="Calibri"/>
                <a:cs typeface="Times New Roman"/>
              </a:rPr>
              <a:t>Картотека </a:t>
            </a:r>
          </a:p>
          <a:p>
            <a:pPr algn="ctr">
              <a:lnSpc>
                <a:spcPct val="115000"/>
              </a:lnSpc>
              <a:spcAft>
                <a:spcPts val="1143"/>
              </a:spcAft>
            </a:pPr>
            <a:r>
              <a:rPr lang="ru-RU" sz="5500" dirty="0">
                <a:latin typeface="Monotype Corsiva" pitchFamily="66" charset="0"/>
                <a:ea typeface="Calibri"/>
                <a:cs typeface="Times New Roman"/>
              </a:rPr>
              <a:t>утренних  кругов</a:t>
            </a:r>
          </a:p>
          <a:p>
            <a:pPr algn="ctr">
              <a:lnSpc>
                <a:spcPct val="115000"/>
              </a:lnSpc>
              <a:spcAft>
                <a:spcPts val="1143"/>
              </a:spcAft>
            </a:pPr>
            <a:r>
              <a:rPr lang="ru-RU" sz="4100" dirty="0">
                <a:latin typeface="Monotype Corsiva" pitchFamily="66" charset="0"/>
                <a:ea typeface="Calibri"/>
                <a:cs typeface="Times New Roman"/>
              </a:rPr>
              <a:t>Младшая группа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4100" dirty="0">
                <a:ea typeface="Calibri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0366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wnloads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8815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31544" y="922514"/>
            <a:ext cx="3717863" cy="2516472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/>
            <a:r>
              <a:rPr lang="ru-RU" sz="3700" b="1" dirty="0">
                <a:latin typeface="Monotype Corsiva" pitchFamily="66" charset="0"/>
              </a:rPr>
              <a:t>1. </a:t>
            </a:r>
          </a:p>
          <a:p>
            <a:endParaRPr lang="ru-RU" dirty="0">
              <a:latin typeface="Monotype Corsiva" pitchFamily="66" charset="0"/>
            </a:endParaRPr>
          </a:p>
          <a:p>
            <a:r>
              <a:rPr lang="ru-RU" dirty="0">
                <a:latin typeface="Monotype Corsiva" pitchFamily="66" charset="0"/>
              </a:rPr>
              <a:t>Ходит солнышко по кругу</a:t>
            </a:r>
          </a:p>
          <a:p>
            <a:r>
              <a:rPr lang="ru-RU" dirty="0">
                <a:latin typeface="Monotype Corsiva" pitchFamily="66" charset="0"/>
              </a:rPr>
              <a:t>Дарит деточкам свой свет.</a:t>
            </a:r>
          </a:p>
          <a:p>
            <a:r>
              <a:rPr lang="ru-RU" dirty="0">
                <a:latin typeface="Monotype Corsiva" pitchFamily="66" charset="0"/>
              </a:rPr>
              <a:t>А со светом к нам приходи</a:t>
            </a:r>
          </a:p>
          <a:p>
            <a:r>
              <a:rPr lang="ru-RU" dirty="0">
                <a:latin typeface="Monotype Corsiva" pitchFamily="66" charset="0"/>
              </a:rPr>
              <a:t>Дружба – солнечный </a:t>
            </a:r>
            <a:r>
              <a:rPr lang="ru-RU" b="1" dirty="0">
                <a:latin typeface="Monotype Corsiva" pitchFamily="66" charset="0"/>
              </a:rPr>
              <a:t>привет</a:t>
            </a:r>
            <a:r>
              <a:rPr lang="ru-RU" dirty="0">
                <a:latin typeface="Monotype Corsiva" pitchFamily="66" charset="0"/>
              </a:rPr>
              <a:t>.</a:t>
            </a:r>
          </a:p>
          <a:p>
            <a:endParaRPr lang="ru-RU" dirty="0"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9988" y="3780632"/>
            <a:ext cx="3633366" cy="413435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64055" y="913629"/>
            <a:ext cx="3717863" cy="3998912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/>
            <a:r>
              <a:rPr lang="ru-RU" sz="3700" b="1" dirty="0">
                <a:latin typeface="Monotype Corsiva" pitchFamily="66" charset="0"/>
              </a:rPr>
              <a:t>2. </a:t>
            </a:r>
          </a:p>
          <a:p>
            <a:endParaRPr lang="ru-RU" sz="1800" dirty="0">
              <a:latin typeface="Monotype Corsiva" pitchFamily="66" charset="0"/>
            </a:endParaRPr>
          </a:p>
          <a:p>
            <a:r>
              <a:rPr lang="ru-RU" sz="1800" dirty="0">
                <a:latin typeface="Monotype Corsiva" pitchFamily="66" charset="0"/>
              </a:rPr>
              <a:t>Давайте порадуемся солнцу и птицам,</a:t>
            </a:r>
          </a:p>
          <a:p>
            <a:r>
              <a:rPr lang="ru-RU" sz="1800" i="1" dirty="0">
                <a:latin typeface="Monotype Corsiva" pitchFamily="66" charset="0"/>
              </a:rPr>
              <a:t>(дети поднимают руки вверх)</a:t>
            </a:r>
            <a:endParaRPr lang="ru-RU" sz="1800" dirty="0">
              <a:latin typeface="Monotype Corsiva" pitchFamily="66" charset="0"/>
            </a:endParaRPr>
          </a:p>
          <a:p>
            <a:r>
              <a:rPr lang="ru-RU" sz="1800" dirty="0">
                <a:latin typeface="Monotype Corsiva" pitchFamily="66" charset="0"/>
              </a:rPr>
              <a:t>А также порадуемся улыбчивым лицам</a:t>
            </a:r>
          </a:p>
          <a:p>
            <a:r>
              <a:rPr lang="ru-RU" sz="1800" i="1" dirty="0">
                <a:latin typeface="Monotype Corsiva" pitchFamily="66" charset="0"/>
              </a:rPr>
              <a:t>(Улыбаются друг другу)</a:t>
            </a:r>
            <a:endParaRPr lang="ru-RU" sz="1800" dirty="0">
              <a:latin typeface="Monotype Corsiva" pitchFamily="66" charset="0"/>
            </a:endParaRPr>
          </a:p>
          <a:p>
            <a:r>
              <a:rPr lang="ru-RU" sz="1800" dirty="0">
                <a:latin typeface="Monotype Corsiva" pitchFamily="66" charset="0"/>
              </a:rPr>
              <a:t>И всем, кто живет на этой планете,</a:t>
            </a:r>
          </a:p>
          <a:p>
            <a:r>
              <a:rPr lang="ru-RU" sz="1800" i="1" dirty="0">
                <a:latin typeface="Monotype Corsiva" pitchFamily="66" charset="0"/>
              </a:rPr>
              <a:t>(разводят руками)</a:t>
            </a:r>
            <a:endParaRPr lang="ru-RU" sz="1800" dirty="0">
              <a:latin typeface="Monotype Corsiva" pitchFamily="66" charset="0"/>
            </a:endParaRPr>
          </a:p>
          <a:p>
            <a:r>
              <a:rPr lang="ru-RU" sz="1800" i="1" dirty="0">
                <a:latin typeface="Monotype Corsiva" pitchFamily="66" charset="0"/>
              </a:rPr>
              <a:t>«Доброе утро!»</a:t>
            </a:r>
            <a:r>
              <a:rPr lang="ru-RU" sz="1800" dirty="0">
                <a:latin typeface="Monotype Corsiva" pitchFamily="66" charset="0"/>
              </a:rPr>
              <a:t> скажем мы вместе</a:t>
            </a:r>
          </a:p>
          <a:p>
            <a:r>
              <a:rPr lang="ru-RU" sz="1800" i="1" dirty="0">
                <a:latin typeface="Monotype Corsiva" pitchFamily="66" charset="0"/>
              </a:rPr>
              <a:t>(берутся за руки)</a:t>
            </a:r>
            <a:endParaRPr lang="ru-RU" sz="1800" dirty="0">
              <a:latin typeface="Monotype Corsiva" pitchFamily="66" charset="0"/>
            </a:endParaRPr>
          </a:p>
          <a:p>
            <a:r>
              <a:rPr lang="ru-RU" sz="1800" i="1" dirty="0">
                <a:latin typeface="Monotype Corsiva" pitchFamily="66" charset="0"/>
              </a:rPr>
              <a:t>«Доброе утро!»</a:t>
            </a:r>
            <a:r>
              <a:rPr lang="ru-RU" sz="1800" dirty="0">
                <a:latin typeface="Monotype Corsiva" pitchFamily="66" charset="0"/>
              </a:rPr>
              <a:t> — маме и папе</a:t>
            </a:r>
          </a:p>
          <a:p>
            <a:r>
              <a:rPr lang="ru-RU" sz="1800" i="1" dirty="0">
                <a:latin typeface="Monotype Corsiva" pitchFamily="66" charset="0"/>
              </a:rPr>
              <a:t>«Доброе утро!»</a:t>
            </a:r>
            <a:r>
              <a:rPr lang="ru-RU" sz="1800" dirty="0">
                <a:latin typeface="Monotype Corsiva" pitchFamily="66" charset="0"/>
              </a:rPr>
              <a:t> — останется с нами.</a:t>
            </a:r>
          </a:p>
          <a:p>
            <a:endParaRPr lang="ru-RU" sz="1800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75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wnloads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8815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69578" y="287377"/>
            <a:ext cx="6083776" cy="6320492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/>
            <a:r>
              <a:rPr lang="ru-RU" sz="3700" dirty="0">
                <a:latin typeface="Monotype Corsiva" pitchFamily="66" charset="0"/>
                <a:ea typeface="Calibri"/>
                <a:cs typeface="Times New Roman"/>
              </a:rPr>
              <a:t>3. </a:t>
            </a:r>
            <a:r>
              <a:rPr lang="ru-RU" sz="1300" b="1" dirty="0"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1800" b="1" i="1" dirty="0">
                <a:latin typeface="Monotype Corsiva" pitchFamily="66" charset="0"/>
                <a:ea typeface="Calibri"/>
                <a:cs typeface="Times New Roman"/>
              </a:rPr>
              <a:t>«Солнышко»</a:t>
            </a:r>
            <a:endParaRPr lang="ru-RU" sz="1800" b="1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Солнышко, солнышко, в небе свети!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(дети тянутся руками верх, встают на ноги)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Яркие лучики нам протяни.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(Вытягивают руки вперед ладошками вверх)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Ручки мы вложим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(разбиваются на пары, протягивают друг другу руки)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 ладоши твои. Нас покружи, оторвав от земли.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(Кружатся парами)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Вместе с тобой мы пойдем на лужок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(выстраиваются в цепочку, держа друг друга за руки)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Там все мы встанем дружно в кружок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(образовывают круг)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 песнями водим мы хоровод.</a:t>
            </a: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Солнышко снами по кругу идет.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(Идут по кругу)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Хлопают радостно наши ладошки,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(хлопают в ладоши)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Быстро шагают резвые ножки.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(Идут быстрым шагом)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Солнышко скрылось, ушло на покой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(приседают, голову закрывают руками, потом руки под щечку)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Мы же на место сядем с тобой</a:t>
            </a:r>
          </a:p>
          <a:p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(тихо, спокойно садятся на свои места)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9988" y="3780632"/>
            <a:ext cx="3633366" cy="413435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097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wnloads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8815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16087" y="604946"/>
            <a:ext cx="3717863" cy="5296809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3700" b="1" dirty="0">
                <a:latin typeface="Monotype Corsiva" pitchFamily="66" charset="0"/>
                <a:ea typeface="Calibri"/>
                <a:cs typeface="Times New Roman"/>
              </a:rPr>
              <a:t>4. 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Дили-</a:t>
            </a:r>
            <a:r>
              <a:rPr lang="ru-RU" sz="1600" dirty="0" err="1">
                <a:latin typeface="Monotype Corsiva" pitchFamily="66" charset="0"/>
                <a:ea typeface="Calibri"/>
                <a:cs typeface="Times New Roman"/>
              </a:rPr>
              <a:t>дили</a:t>
            </a: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-</a:t>
            </a:r>
            <a:r>
              <a:rPr lang="ru-RU" sz="1600" dirty="0" err="1">
                <a:latin typeface="Monotype Corsiva" pitchFamily="66" charset="0"/>
                <a:ea typeface="Calibri"/>
                <a:cs typeface="Times New Roman"/>
              </a:rPr>
              <a:t>дили-дили</a:t>
            </a: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!-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Колокольчики звонили.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Дили-</a:t>
            </a:r>
            <a:r>
              <a:rPr lang="ru-RU" sz="1600" dirty="0" err="1">
                <a:latin typeface="Monotype Corsiva" pitchFamily="66" charset="0"/>
                <a:ea typeface="Calibri"/>
                <a:cs typeface="Times New Roman"/>
              </a:rPr>
              <a:t>дили</a:t>
            </a: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-</a:t>
            </a:r>
            <a:r>
              <a:rPr lang="ru-RU" sz="1600" dirty="0" err="1">
                <a:latin typeface="Monotype Corsiva" pitchFamily="66" charset="0"/>
                <a:ea typeface="Calibri"/>
                <a:cs typeface="Times New Roman"/>
              </a:rPr>
              <a:t>дили-дили</a:t>
            </a: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!-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Колокольчики будили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Всех жуков, пауков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И весёлых мотыльков.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Динь, день! Динь, день!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Начинаем новый день!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Дили-</a:t>
            </a:r>
            <a:r>
              <a:rPr lang="ru-RU" sz="1600" dirty="0" err="1">
                <a:latin typeface="Monotype Corsiva" pitchFamily="66" charset="0"/>
                <a:ea typeface="Calibri"/>
                <a:cs typeface="Times New Roman"/>
              </a:rPr>
              <a:t>дили</a:t>
            </a: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-</a:t>
            </a:r>
            <a:r>
              <a:rPr lang="ru-RU" sz="1600" dirty="0" err="1">
                <a:latin typeface="Monotype Corsiva" pitchFamily="66" charset="0"/>
                <a:ea typeface="Calibri"/>
                <a:cs typeface="Times New Roman"/>
              </a:rPr>
              <a:t>дили-дили</a:t>
            </a: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!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Колокольчики будили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Всех зайчат и ежат,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Всех ленивых медвежат.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И воробушек проснулся,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И галчонок встрепенулся…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Динь, день! Динь, день!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Не проспите новый день!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19988" y="3780632"/>
            <a:ext cx="3633366" cy="413435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31801" y="605483"/>
            <a:ext cx="3717863" cy="4394256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143"/>
              </a:spcAft>
            </a:pPr>
            <a:r>
              <a:rPr lang="ru-RU" sz="3700" b="1" dirty="0">
                <a:latin typeface="Monotype Corsiva" pitchFamily="66" charset="0"/>
                <a:ea typeface="Calibri"/>
                <a:cs typeface="Times New Roman"/>
              </a:rPr>
              <a:t>5. </a:t>
            </a:r>
          </a:p>
          <a:p>
            <a:pPr>
              <a:lnSpc>
                <a:spcPct val="115000"/>
              </a:lnSpc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Здравствуй, Солнце!</a:t>
            </a:r>
          </a:p>
          <a:p>
            <a:pPr>
              <a:lnSpc>
                <a:spcPct val="115000"/>
              </a:lnSpc>
            </a:pPr>
            <a:r>
              <a:rPr lang="ru-RU" sz="1800" i="1" dirty="0">
                <a:latin typeface="Monotype Corsiva" pitchFamily="66" charset="0"/>
                <a:ea typeface="Calibri"/>
                <a:cs typeface="Times New Roman"/>
              </a:rPr>
              <a:t>(Руки поднять вверх)</a:t>
            </a:r>
            <a:endParaRPr lang="ru-RU" sz="1800" dirty="0">
              <a:latin typeface="Monotype Corsiva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Здравствуй, Земля!</a:t>
            </a:r>
          </a:p>
          <a:p>
            <a:pPr>
              <a:lnSpc>
                <a:spcPct val="115000"/>
              </a:lnSpc>
            </a:pPr>
            <a:r>
              <a:rPr lang="ru-RU" sz="1800" i="1" dirty="0">
                <a:latin typeface="Monotype Corsiva" pitchFamily="66" charset="0"/>
                <a:ea typeface="Calibri"/>
                <a:cs typeface="Times New Roman"/>
              </a:rPr>
              <a:t>(Руками над головой описать большой круг)</a:t>
            </a:r>
            <a:endParaRPr lang="ru-RU" sz="1800" dirty="0">
              <a:latin typeface="Monotype Corsiva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Здравствуй, планета Земля!</a:t>
            </a:r>
          </a:p>
          <a:p>
            <a:pPr>
              <a:lnSpc>
                <a:spcPct val="115000"/>
              </a:lnSpc>
            </a:pPr>
            <a:r>
              <a:rPr lang="ru-RU" sz="1800" i="1" dirty="0">
                <a:latin typeface="Monotype Corsiva" pitchFamily="66" charset="0"/>
                <a:ea typeface="Calibri"/>
                <a:cs typeface="Times New Roman"/>
              </a:rPr>
              <a:t>(Плавно опустить руки на ковер)</a:t>
            </a:r>
            <a:endParaRPr lang="ru-RU" sz="1800" dirty="0">
              <a:latin typeface="Monotype Corsiva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Здравствуй, наша большая семья!</a:t>
            </a:r>
          </a:p>
          <a:p>
            <a:pPr>
              <a:lnSpc>
                <a:spcPct val="115000"/>
              </a:lnSpc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(Описать большой круг над головой, все ребята берутся за руки и поднимают их вверх)</a:t>
            </a:r>
          </a:p>
        </p:txBody>
      </p:sp>
    </p:spTree>
    <p:extLst>
      <p:ext uri="{BB962C8B-B14F-4D97-AF65-F5344CB8AC3E}">
        <p14:creationId xmlns:p14="http://schemas.microsoft.com/office/powerpoint/2010/main" val="295623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wnloads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8815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0584" y="402373"/>
            <a:ext cx="3448824" cy="6683885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  </a:t>
            </a:r>
            <a:r>
              <a:rPr lang="ru-RU" sz="3700" b="1" dirty="0">
                <a:latin typeface="Monotype Corsiva" pitchFamily="66" charset="0"/>
                <a:ea typeface="Calibri"/>
                <a:cs typeface="Times New Roman"/>
              </a:rPr>
              <a:t>6.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Собрались все дети в круг.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Я — твой друг и ты — мой друг!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Дружно за руки возьмёмся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И друг другу улыбнёмся.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Мы за руки возьмёмся,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Друг другу улыбнёмся.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Мы по кругу пойдём.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Хоровод заведём </a:t>
            </a:r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(ходьба по кругу)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 добрым утром, глазки!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Вы проснулись?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 добрым утром, ушки!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Вы проснулись?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 добрым утром, ручки!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Вы проснулись?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 добрым утром, ножки!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Вы проснулись?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Глазки смотрят.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Ушки слушают,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Ручки хлопают,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Ножки топают.</a:t>
            </a:r>
          </a:p>
          <a:p>
            <a:pPr algn="ctr"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Ура, мы проснулись!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19988" y="3780632"/>
            <a:ext cx="3633366" cy="413435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590813" y="402372"/>
            <a:ext cx="2378623" cy="5296809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3700" b="1" dirty="0">
                <a:latin typeface="Monotype Corsiva" pitchFamily="66" charset="0"/>
                <a:ea typeface="Calibri"/>
                <a:cs typeface="Times New Roman"/>
              </a:rPr>
              <a:t>7. 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Здравствуйте, здравствуйте,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Здравствуйте, здравствуйте,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Вот и собрался наш круг.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Здравствуйте, здравствуйте,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Здравствуйте, здравствуйте,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Руку дал другу друг.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Люда дала руку Леше,</a:t>
            </a: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А Леша дал руку Ване….</a:t>
            </a:r>
          </a:p>
          <a:p>
            <a:pPr>
              <a:lnSpc>
                <a:spcPct val="115000"/>
              </a:lnSpc>
            </a:pPr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(про каждого ребенка по кругу)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Вот и собрался наш круг.</a:t>
            </a:r>
          </a:p>
          <a:p>
            <a:pPr>
              <a:lnSpc>
                <a:spcPct val="115000"/>
              </a:lnSpc>
            </a:pPr>
            <a:r>
              <a:rPr lang="ru-RU" sz="1600" i="1" dirty="0">
                <a:latin typeface="Monotype Corsiva" pitchFamily="66" charset="0"/>
                <a:ea typeface="Calibri"/>
                <a:cs typeface="Times New Roman"/>
              </a:rPr>
              <a:t>(покачать руками вместе)</a:t>
            </a:r>
            <a:endParaRPr lang="ru-RU" sz="1600" dirty="0">
              <a:latin typeface="Monotype Corsiva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677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wnloads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8815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19988" y="3780632"/>
            <a:ext cx="3633366" cy="413435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31591" y="446161"/>
            <a:ext cx="3195333" cy="4981354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143"/>
              </a:spcAft>
            </a:pPr>
            <a:r>
              <a:rPr lang="ru-RU" sz="3700" b="1" dirty="0">
                <a:latin typeface="Monotype Corsiva" pitchFamily="66" charset="0"/>
                <a:ea typeface="Calibri"/>
                <a:cs typeface="Times New Roman"/>
              </a:rPr>
              <a:t>8.</a:t>
            </a:r>
            <a:r>
              <a:rPr lang="ru-RU" sz="1800" u="sng" dirty="0">
                <a:latin typeface="Monotype Corsiva" pitchFamily="66" charset="0"/>
                <a:ea typeface="Calibri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u="sng" dirty="0">
                <a:latin typeface="Monotype Corsiva" pitchFamily="66" charset="0"/>
                <a:ea typeface="Calibri"/>
                <a:cs typeface="Times New Roman"/>
              </a:rPr>
              <a:t>Что за чудо-чудеса</a:t>
            </a: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: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раз рука и два рука!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Вот ладошка правая,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вот ладошка левая.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И скажу вам, не тая,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Руки всем нужны, друзья!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Сильные руки не бросятся в драку,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Добрые руки погладят собаку.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Умные руки умеют лепить.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600" dirty="0">
                <a:latin typeface="Monotype Corsiva" pitchFamily="66" charset="0"/>
                <a:ea typeface="Calibri"/>
                <a:cs typeface="Times New Roman"/>
              </a:rPr>
              <a:t>Чуткие руки умеют дружить!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66121" y="463129"/>
            <a:ext cx="2619404" cy="4898881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143"/>
              </a:spcAft>
            </a:pPr>
            <a:r>
              <a:rPr lang="ru-RU" sz="3700" b="1" dirty="0">
                <a:latin typeface="Monotype Corsiva" pitchFamily="66" charset="0"/>
                <a:ea typeface="Calibri"/>
                <a:cs typeface="Times New Roman"/>
              </a:rPr>
              <a:t>9.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 Станем рядышком, по кругу,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Скажем "Здравствуйте!" друг другу.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u="sng" dirty="0">
                <a:latin typeface="Monotype Corsiva" pitchFamily="66" charset="0"/>
                <a:ea typeface="Calibri"/>
                <a:cs typeface="Times New Roman"/>
              </a:rPr>
              <a:t>Нам здороваться ни лень</a:t>
            </a: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: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Всем "</a:t>
            </a:r>
            <a:r>
              <a:rPr lang="ru-RU" sz="1800" b="1" dirty="0">
                <a:latin typeface="Monotype Corsiva" pitchFamily="66" charset="0"/>
                <a:ea typeface="Calibri"/>
                <a:cs typeface="Times New Roman"/>
              </a:rPr>
              <a:t>Привет</a:t>
            </a: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!" и "Добрый день!";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Если каждый улыбнётся –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Утро доброе начнётся.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– ДОБРОЕ УТРО!</a:t>
            </a:r>
          </a:p>
        </p:txBody>
      </p:sp>
    </p:spTree>
    <p:extLst>
      <p:ext uri="{BB962C8B-B14F-4D97-AF65-F5344CB8AC3E}">
        <p14:creationId xmlns:p14="http://schemas.microsoft.com/office/powerpoint/2010/main" val="3075572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wnloads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8815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19988" y="3780632"/>
            <a:ext cx="3633366" cy="413435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647093" y="1001906"/>
            <a:ext cx="3195333" cy="3515414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143"/>
              </a:spcAft>
            </a:pPr>
            <a:r>
              <a:rPr lang="ru-RU" sz="3700" dirty="0">
                <a:latin typeface="Monotype Corsiva" pitchFamily="66" charset="0"/>
                <a:ea typeface="Calibri"/>
                <a:cs typeface="Times New Roman"/>
              </a:rPr>
              <a:t>10. 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 err="1">
                <a:latin typeface="Monotype Corsiva" pitchFamily="66" charset="0"/>
                <a:ea typeface="Calibri"/>
                <a:cs typeface="Times New Roman"/>
              </a:rPr>
              <a:t>Здравствуй,солнце</a:t>
            </a: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 золотое!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 err="1">
                <a:latin typeface="Monotype Corsiva" pitchFamily="66" charset="0"/>
                <a:ea typeface="Calibri"/>
                <a:cs typeface="Times New Roman"/>
              </a:rPr>
              <a:t>Здравствуй,небо</a:t>
            </a: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 голубое!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 err="1">
                <a:latin typeface="Monotype Corsiva" pitchFamily="66" charset="0"/>
                <a:ea typeface="Calibri"/>
                <a:cs typeface="Times New Roman"/>
              </a:rPr>
              <a:t>Здравствуй,вольный</a:t>
            </a: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 ветерок!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Здравствуй, маленький дубок!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Мы живём в одном краю-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Всех я вас </a:t>
            </a:r>
            <a:r>
              <a:rPr lang="ru-RU" sz="1800" b="1" dirty="0">
                <a:latin typeface="Monotype Corsiva" pitchFamily="66" charset="0"/>
                <a:ea typeface="Calibri"/>
                <a:cs typeface="Times New Roman"/>
              </a:rPr>
              <a:t>приветствую</a:t>
            </a: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33950" y="1020933"/>
            <a:ext cx="2619404" cy="3058398"/>
          </a:xfrm>
          <a:prstGeom prst="rect">
            <a:avLst/>
          </a:prstGeom>
          <a:noFill/>
        </p:spPr>
        <p:txBody>
          <a:bodyPr wrap="square" lIns="104518" tIns="52259" rIns="104518" bIns="52259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143"/>
              </a:spcAft>
            </a:pPr>
            <a:r>
              <a:rPr lang="ru-RU" sz="3700" b="1" dirty="0">
                <a:latin typeface="Monotype Corsiva" pitchFamily="66" charset="0"/>
                <a:ea typeface="Calibri"/>
                <a:cs typeface="Times New Roman"/>
              </a:rPr>
              <a:t>11. 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Здравствуй, солнце!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Здравствуй, небо!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Здравствуй, вся моя Земля!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Мы проснулись очень рано,</a:t>
            </a:r>
          </a:p>
          <a:p>
            <a:pPr>
              <a:lnSpc>
                <a:spcPct val="115000"/>
              </a:lnSpc>
              <a:spcAft>
                <a:spcPts val="1143"/>
              </a:spcAft>
            </a:pP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И </a:t>
            </a:r>
            <a:r>
              <a:rPr lang="ru-RU" sz="1800" b="1" dirty="0">
                <a:latin typeface="Monotype Corsiva" pitchFamily="66" charset="0"/>
                <a:ea typeface="Calibri"/>
                <a:cs typeface="Times New Roman"/>
              </a:rPr>
              <a:t>приветствуем тебя</a:t>
            </a:r>
            <a:r>
              <a:rPr lang="ru-RU" sz="1800" dirty="0">
                <a:latin typeface="Monotype Corsiva" pitchFamily="66" charset="0"/>
                <a:ea typeface="Calibri"/>
                <a:cs typeface="Times New Roman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449758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694</Words>
  <Application>Microsoft Office PowerPoint</Application>
  <PresentationFormat>Произвольный</PresentationFormat>
  <Paragraphs>138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cp:lastPrinted>2021-02-02T06:10:12Z</cp:lastPrinted>
  <dcterms:created xsi:type="dcterms:W3CDTF">2016-08-19T05:09:51Z</dcterms:created>
  <dcterms:modified xsi:type="dcterms:W3CDTF">2021-02-02T11:09:01Z</dcterms:modified>
</cp:coreProperties>
</file>