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7620000" cy="19050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Open Sans Bold" panose="020B0604020202020204" charset="0"/>
      <p:regular r:id="rId13"/>
    </p:embeddedFont>
    <p:embeddedFont>
      <p:font typeface="Open Sans Light" panose="020B0604020202020204" charset="0"/>
      <p:regular r:id="rId14"/>
    </p:embeddedFont>
    <p:embeddedFont>
      <p:font typeface="Open Sans Light Bold" panose="020B0604020202020204" charset="0"/>
      <p:regular r:id="rId15"/>
    </p:embeddedFont>
    <p:embeddedFont>
      <p:font typeface="TT Firs Neue" panose="020B0604020202020204" charset="-52"/>
      <p:regular r:id="rId16"/>
    </p:embeddedFont>
    <p:embeddedFont>
      <p:font typeface="TT Firs Neue Black" panose="020B0604020202020204" charset="-52"/>
      <p:regular r:id="rId17"/>
    </p:embeddedFont>
    <p:embeddedFont>
      <p:font typeface="TT Firs Neue Bold" panose="020B0604020202020204" charset="-52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0" d="100"/>
          <a:sy n="30" d="100"/>
        </p:scale>
        <p:origin x="280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sv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2.sv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4.svg"/><Relationship Id="rId7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sv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0713" y="3013682"/>
            <a:ext cx="6712249" cy="1664055"/>
            <a:chOff x="0" y="0"/>
            <a:chExt cx="3294040" cy="81663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4040" cy="816636"/>
            </a:xfrm>
            <a:custGeom>
              <a:avLst/>
              <a:gdLst/>
              <a:ahLst/>
              <a:cxnLst/>
              <a:rect l="l" t="t" r="r" b="b"/>
              <a:pathLst>
                <a:path w="3294040" h="816636">
                  <a:moveTo>
                    <a:pt x="3169580" y="816636"/>
                  </a:moveTo>
                  <a:lnTo>
                    <a:pt x="124460" y="816636"/>
                  </a:lnTo>
                  <a:cubicBezTo>
                    <a:pt x="55880" y="816636"/>
                    <a:pt x="0" y="760756"/>
                    <a:pt x="0" y="69217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169580" y="0"/>
                  </a:lnTo>
                  <a:cubicBezTo>
                    <a:pt x="3238160" y="0"/>
                    <a:pt x="3294040" y="55880"/>
                    <a:pt x="3294040" y="124460"/>
                  </a:cubicBezTo>
                  <a:lnTo>
                    <a:pt x="3294040" y="692176"/>
                  </a:lnTo>
                  <a:cubicBezTo>
                    <a:pt x="3294040" y="760756"/>
                    <a:pt x="3238160" y="816636"/>
                    <a:pt x="3169580" y="816636"/>
                  </a:cubicBezTo>
                  <a:close/>
                </a:path>
              </a:pathLst>
            </a:custGeom>
            <a:solidFill>
              <a:srgbClr val="F96B2D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762000" y="5544833"/>
            <a:ext cx="2578135" cy="2797757"/>
            <a:chOff x="0" y="0"/>
            <a:chExt cx="1470429" cy="15956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70429" cy="1595689"/>
            </a:xfrm>
            <a:custGeom>
              <a:avLst/>
              <a:gdLst/>
              <a:ahLst/>
              <a:cxnLst/>
              <a:rect l="l" t="t" r="r" b="b"/>
              <a:pathLst>
                <a:path w="1470429" h="1595689">
                  <a:moveTo>
                    <a:pt x="1345969" y="1595689"/>
                  </a:moveTo>
                  <a:lnTo>
                    <a:pt x="124460" y="1595689"/>
                  </a:lnTo>
                  <a:cubicBezTo>
                    <a:pt x="55880" y="1595689"/>
                    <a:pt x="0" y="1539809"/>
                    <a:pt x="0" y="1471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5969" y="0"/>
                  </a:lnTo>
                  <a:cubicBezTo>
                    <a:pt x="1414549" y="0"/>
                    <a:pt x="1470429" y="55880"/>
                    <a:pt x="1470429" y="124460"/>
                  </a:cubicBezTo>
                  <a:lnTo>
                    <a:pt x="1470429" y="1471229"/>
                  </a:lnTo>
                  <a:cubicBezTo>
                    <a:pt x="1470429" y="1539809"/>
                    <a:pt x="1414549" y="1595689"/>
                    <a:pt x="1345969" y="1595689"/>
                  </a:cubicBezTo>
                  <a:close/>
                </a:path>
              </a:pathLst>
            </a:custGeom>
            <a:solidFill>
              <a:srgbClr val="F5F5F5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3952875" y="5503978"/>
            <a:ext cx="2905125" cy="2917551"/>
            <a:chOff x="0" y="0"/>
            <a:chExt cx="1470429" cy="147671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470429" cy="1476718"/>
            </a:xfrm>
            <a:custGeom>
              <a:avLst/>
              <a:gdLst/>
              <a:ahLst/>
              <a:cxnLst/>
              <a:rect l="l" t="t" r="r" b="b"/>
              <a:pathLst>
                <a:path w="1470429" h="1476718">
                  <a:moveTo>
                    <a:pt x="1345969" y="1476718"/>
                  </a:moveTo>
                  <a:lnTo>
                    <a:pt x="124460" y="1476718"/>
                  </a:lnTo>
                  <a:cubicBezTo>
                    <a:pt x="55880" y="1476718"/>
                    <a:pt x="0" y="1420838"/>
                    <a:pt x="0" y="135225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5969" y="0"/>
                  </a:lnTo>
                  <a:cubicBezTo>
                    <a:pt x="1414549" y="0"/>
                    <a:pt x="1470429" y="55880"/>
                    <a:pt x="1470429" y="124460"/>
                  </a:cubicBezTo>
                  <a:lnTo>
                    <a:pt x="1470429" y="1352258"/>
                  </a:lnTo>
                  <a:cubicBezTo>
                    <a:pt x="1470429" y="1420838"/>
                    <a:pt x="1414549" y="1476718"/>
                    <a:pt x="1345969" y="1476718"/>
                  </a:cubicBezTo>
                  <a:close/>
                </a:path>
              </a:pathLst>
            </a:custGeom>
            <a:solidFill>
              <a:srgbClr val="F5F5F5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762000" y="8645409"/>
            <a:ext cx="2162175" cy="1583080"/>
            <a:chOff x="0" y="0"/>
            <a:chExt cx="1094385" cy="80127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94385" cy="801276"/>
            </a:xfrm>
            <a:custGeom>
              <a:avLst/>
              <a:gdLst/>
              <a:ahLst/>
              <a:cxnLst/>
              <a:rect l="l" t="t" r="r" b="b"/>
              <a:pathLst>
                <a:path w="1094385" h="801276">
                  <a:moveTo>
                    <a:pt x="969925" y="801276"/>
                  </a:moveTo>
                  <a:lnTo>
                    <a:pt x="124460" y="801276"/>
                  </a:lnTo>
                  <a:cubicBezTo>
                    <a:pt x="55880" y="801276"/>
                    <a:pt x="0" y="745396"/>
                    <a:pt x="0" y="6768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69925" y="0"/>
                  </a:lnTo>
                  <a:cubicBezTo>
                    <a:pt x="1038505" y="0"/>
                    <a:pt x="1094385" y="55880"/>
                    <a:pt x="1094385" y="124460"/>
                  </a:cubicBezTo>
                  <a:lnTo>
                    <a:pt x="1094385" y="676816"/>
                  </a:lnTo>
                  <a:cubicBezTo>
                    <a:pt x="1094385" y="745396"/>
                    <a:pt x="1038505" y="801276"/>
                    <a:pt x="969925" y="801276"/>
                  </a:cubicBezTo>
                  <a:close/>
                </a:path>
              </a:pathLst>
            </a:custGeom>
            <a:solidFill>
              <a:srgbClr val="F5F5F5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4672131" y="13396479"/>
            <a:ext cx="2185869" cy="2185901"/>
            <a:chOff x="0" y="0"/>
            <a:chExt cx="1106378" cy="110639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06378" cy="1106394"/>
            </a:xfrm>
            <a:custGeom>
              <a:avLst/>
              <a:gdLst/>
              <a:ahLst/>
              <a:cxnLst/>
              <a:rect l="l" t="t" r="r" b="b"/>
              <a:pathLst>
                <a:path w="1106378" h="1106394">
                  <a:moveTo>
                    <a:pt x="981917" y="1106394"/>
                  </a:moveTo>
                  <a:lnTo>
                    <a:pt x="124460" y="1106394"/>
                  </a:lnTo>
                  <a:cubicBezTo>
                    <a:pt x="55880" y="1106394"/>
                    <a:pt x="0" y="1050513"/>
                    <a:pt x="0" y="98193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1918" y="0"/>
                  </a:lnTo>
                  <a:cubicBezTo>
                    <a:pt x="1050498" y="0"/>
                    <a:pt x="1106378" y="55880"/>
                    <a:pt x="1106378" y="124460"/>
                  </a:cubicBezTo>
                  <a:lnTo>
                    <a:pt x="1106378" y="981934"/>
                  </a:lnTo>
                  <a:cubicBezTo>
                    <a:pt x="1106378" y="1050514"/>
                    <a:pt x="1050498" y="1106394"/>
                    <a:pt x="981918" y="1106394"/>
                  </a:cubicBezTo>
                  <a:close/>
                </a:path>
              </a:pathLst>
            </a:custGeom>
            <a:solidFill>
              <a:srgbClr val="F96B2D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762000" y="13396479"/>
            <a:ext cx="3624381" cy="2185901"/>
            <a:chOff x="0" y="0"/>
            <a:chExt cx="1834480" cy="110639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834480" cy="1106394"/>
            </a:xfrm>
            <a:custGeom>
              <a:avLst/>
              <a:gdLst/>
              <a:ahLst/>
              <a:cxnLst/>
              <a:rect l="l" t="t" r="r" b="b"/>
              <a:pathLst>
                <a:path w="1834480" h="1106394">
                  <a:moveTo>
                    <a:pt x="1710020" y="1106394"/>
                  </a:moveTo>
                  <a:lnTo>
                    <a:pt x="124460" y="1106394"/>
                  </a:lnTo>
                  <a:cubicBezTo>
                    <a:pt x="55880" y="1106394"/>
                    <a:pt x="0" y="1050513"/>
                    <a:pt x="0" y="98193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10020" y="0"/>
                  </a:lnTo>
                  <a:cubicBezTo>
                    <a:pt x="1778600" y="0"/>
                    <a:pt x="1834480" y="55880"/>
                    <a:pt x="1834480" y="124460"/>
                  </a:cubicBezTo>
                  <a:lnTo>
                    <a:pt x="1834480" y="981934"/>
                  </a:lnTo>
                  <a:cubicBezTo>
                    <a:pt x="1834480" y="1050514"/>
                    <a:pt x="1778600" y="1106394"/>
                    <a:pt x="1710020" y="1106394"/>
                  </a:cubicBezTo>
                  <a:close/>
                </a:path>
              </a:pathLst>
            </a:custGeom>
            <a:solidFill>
              <a:srgbClr val="F5F5F5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583415" y="15635291"/>
            <a:ext cx="5274585" cy="2428073"/>
            <a:chOff x="0" y="0"/>
            <a:chExt cx="2669731" cy="122896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669731" cy="1228969"/>
            </a:xfrm>
            <a:custGeom>
              <a:avLst/>
              <a:gdLst/>
              <a:ahLst/>
              <a:cxnLst/>
              <a:rect l="l" t="t" r="r" b="b"/>
              <a:pathLst>
                <a:path w="2669731" h="1228969">
                  <a:moveTo>
                    <a:pt x="2545271" y="1228969"/>
                  </a:moveTo>
                  <a:lnTo>
                    <a:pt x="124460" y="1228969"/>
                  </a:lnTo>
                  <a:cubicBezTo>
                    <a:pt x="55880" y="1228969"/>
                    <a:pt x="0" y="1173089"/>
                    <a:pt x="0" y="110450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45271" y="0"/>
                  </a:lnTo>
                  <a:cubicBezTo>
                    <a:pt x="2613851" y="0"/>
                    <a:pt x="2669731" y="55880"/>
                    <a:pt x="2669731" y="124460"/>
                  </a:cubicBezTo>
                  <a:lnTo>
                    <a:pt x="2669731" y="1104509"/>
                  </a:lnTo>
                  <a:cubicBezTo>
                    <a:pt x="2669731" y="1173089"/>
                    <a:pt x="2613851" y="1228969"/>
                    <a:pt x="2545271" y="1228969"/>
                  </a:cubicBezTo>
                  <a:close/>
                </a:path>
              </a:pathLst>
            </a:custGeom>
            <a:solidFill>
              <a:srgbClr val="F5F5F5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6464338" y="10704170"/>
            <a:ext cx="632638" cy="73099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160751">
            <a:off x="1098829" y="16875261"/>
            <a:ext cx="895696" cy="806126"/>
          </a:xfrm>
          <a:prstGeom prst="rect">
            <a:avLst/>
          </a:prstGeom>
        </p:spPr>
      </p:pic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3209925" y="8472228"/>
            <a:ext cx="3648075" cy="1661993"/>
            <a:chOff x="0" y="0"/>
            <a:chExt cx="13938250" cy="63500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3938250" cy="6350000"/>
            </a:xfrm>
            <a:custGeom>
              <a:avLst/>
              <a:gdLst/>
              <a:ahLst/>
              <a:cxnLst/>
              <a:rect l="l" t="t" r="r" b="b"/>
              <a:pathLst>
                <a:path w="13938250" h="6350000">
                  <a:moveTo>
                    <a:pt x="12528550" y="6350000"/>
                  </a:moveTo>
                  <a:lnTo>
                    <a:pt x="1410970" y="6350000"/>
                  </a:lnTo>
                  <a:cubicBezTo>
                    <a:pt x="631190" y="6350000"/>
                    <a:pt x="0" y="5718810"/>
                    <a:pt x="0" y="4939030"/>
                  </a:cubicBezTo>
                  <a:lnTo>
                    <a:pt x="0" y="4895850"/>
                  </a:lnTo>
                  <a:cubicBezTo>
                    <a:pt x="0" y="2037080"/>
                    <a:pt x="2317750" y="0"/>
                    <a:pt x="5175250" y="0"/>
                  </a:cubicBezTo>
                  <a:lnTo>
                    <a:pt x="8763000" y="0"/>
                  </a:lnTo>
                  <a:cubicBezTo>
                    <a:pt x="11621770" y="0"/>
                    <a:pt x="13938250" y="2037080"/>
                    <a:pt x="13938250" y="4895850"/>
                  </a:cubicBezTo>
                  <a:lnTo>
                    <a:pt x="13938250" y="4939030"/>
                  </a:lnTo>
                  <a:cubicBezTo>
                    <a:pt x="13938250" y="5718810"/>
                    <a:pt x="13307061" y="6350000"/>
                    <a:pt x="12528550" y="6350000"/>
                  </a:cubicBezTo>
                  <a:cubicBezTo>
                    <a:pt x="12528550" y="6350000"/>
                    <a:pt x="12528550" y="6350000"/>
                    <a:pt x="12528550" y="6350000"/>
                  </a:cubicBezTo>
                  <a:close/>
                </a:path>
              </a:pathLst>
            </a:custGeom>
            <a:blipFill>
              <a:blip r:embed="rId6"/>
              <a:stretch>
                <a:fillRect t="-34507" b="-34507"/>
              </a:stretch>
            </a:blip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866625" y="13586062"/>
            <a:ext cx="1796882" cy="1806737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3888" y="550528"/>
            <a:ext cx="2463342" cy="1844427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869924" y="4677737"/>
            <a:ext cx="1594402" cy="97629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2456291" y="15635291"/>
            <a:ext cx="3237431" cy="2428073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091489" y="1126452"/>
            <a:ext cx="5466245" cy="1686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7"/>
              </a:lnSpc>
            </a:pPr>
            <a:r>
              <a:rPr lang="en-US" sz="3025">
                <a:solidFill>
                  <a:srgbClr val="4B3D3D"/>
                </a:solidFill>
                <a:latin typeface="TT Firs Neue Black"/>
              </a:rPr>
              <a:t>Система воспитания МБДОУ 57</a:t>
            </a:r>
          </a:p>
          <a:p>
            <a:pPr algn="ctr">
              <a:lnSpc>
                <a:spcPts val="3327"/>
              </a:lnSpc>
            </a:pPr>
            <a:r>
              <a:rPr lang="en-US" sz="3025">
                <a:solidFill>
                  <a:srgbClr val="4B3D3D"/>
                </a:solidFill>
                <a:latin typeface="TT Firs Neue Black"/>
              </a:rPr>
              <a:t>Патриотическое направление воспитания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28631" y="3036719"/>
            <a:ext cx="5442550" cy="15894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70"/>
              </a:lnSpc>
            </a:pPr>
            <a:r>
              <a:rPr lang="en-US" sz="1550">
                <a:solidFill>
                  <a:srgbClr val="4B3D3D"/>
                </a:solidFill>
                <a:latin typeface="TT Firs Neue Black"/>
              </a:rPr>
              <a:t>Приоритет государственной политики в области воспитания: </a:t>
            </a:r>
          </a:p>
          <a:p>
            <a:pPr algn="ctr">
              <a:lnSpc>
                <a:spcPts val="2170"/>
              </a:lnSpc>
            </a:pPr>
            <a:r>
              <a:rPr lang="en-US" sz="1550">
                <a:solidFill>
                  <a:srgbClr val="4B3D3D"/>
                </a:solidFill>
                <a:latin typeface="TT Firs Neue Black"/>
              </a:rPr>
              <a:t>СТРАТЕГИЯ развития воспитания в РФ на период до 2025 года.</a:t>
            </a:r>
          </a:p>
          <a:p>
            <a:pPr algn="ctr">
              <a:lnSpc>
                <a:spcPts val="2170"/>
              </a:lnSpc>
            </a:pPr>
            <a:r>
              <a:rPr lang="en-US" sz="1550">
                <a:solidFill>
                  <a:srgbClr val="4B3D3D"/>
                </a:solidFill>
                <a:latin typeface="TT Firs Neue Black"/>
              </a:rPr>
              <a:t>КОНЦЕПЦИЯ духовно-нравственного развития и воспитания личности гражданина России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90394" y="11517272"/>
            <a:ext cx="3184613" cy="1509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24"/>
              </a:lnSpc>
              <a:spcBef>
                <a:spcPct val="0"/>
              </a:spcBef>
            </a:pPr>
            <a:r>
              <a:rPr lang="en-US" sz="2749">
                <a:solidFill>
                  <a:srgbClr val="F96B2D"/>
                </a:solidFill>
                <a:latin typeface="TT Firs Neue Bold"/>
              </a:rPr>
              <a:t>Современный национальный воспитательный идеал: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62000" y="5856901"/>
            <a:ext cx="2353354" cy="218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4B3D3D"/>
                </a:solidFill>
                <a:latin typeface="TT Firs Neue Bold"/>
              </a:rPr>
              <a:t>Создание условий для воспитания здоровой, счастливой, свободной, ориентированной на труд личности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3890062" y="5727374"/>
            <a:ext cx="3030751" cy="2432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416"/>
              </a:lnSpc>
              <a:spcBef>
                <a:spcPct val="0"/>
              </a:spcBef>
            </a:pPr>
            <a:r>
              <a:rPr lang="en-US" sz="1726">
                <a:solidFill>
                  <a:srgbClr val="4B3D3D"/>
                </a:solidFill>
                <a:latin typeface="TT Firs Neue Bold"/>
              </a:rPr>
              <a:t>Формирование у детей высокого уровня духовно-нравственного развития, чувство причастности к историко культурной общности российского народа и судьбе России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90394" y="8802374"/>
            <a:ext cx="1879330" cy="1240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96"/>
              </a:lnSpc>
            </a:pPr>
            <a:r>
              <a:rPr lang="en-US" sz="1783">
                <a:solidFill>
                  <a:srgbClr val="4B3D3D"/>
                </a:solidFill>
                <a:latin typeface="TT Firs Neue Bold"/>
              </a:rPr>
              <a:t>Формирование </a:t>
            </a:r>
          </a:p>
          <a:p>
            <a:pPr marL="0" lvl="0" indent="0" algn="ctr">
              <a:lnSpc>
                <a:spcPts val="2496"/>
              </a:lnSpc>
              <a:spcBef>
                <a:spcPct val="0"/>
              </a:spcBef>
            </a:pPr>
            <a:r>
              <a:rPr lang="en-US" sz="1783">
                <a:solidFill>
                  <a:srgbClr val="4B3D3D"/>
                </a:solidFill>
                <a:latin typeface="TT Firs Neue Bold"/>
              </a:rPr>
              <a:t>уважения к русскому языку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3340135" y="10450630"/>
            <a:ext cx="2968952" cy="1044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8"/>
              </a:lnSpc>
              <a:spcBef>
                <a:spcPct val="0"/>
              </a:spcBef>
            </a:pPr>
            <a:r>
              <a:rPr lang="en-US" sz="2006">
                <a:solidFill>
                  <a:srgbClr val="4B3D3D"/>
                </a:solidFill>
                <a:latin typeface="TT Firs Neue Bold"/>
              </a:rPr>
              <a:t>Формирование гражданской позиции личности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08066" y="13547962"/>
            <a:ext cx="3052881" cy="1518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15"/>
              </a:lnSpc>
            </a:pPr>
            <a:r>
              <a:rPr lang="en-US" sz="1725">
                <a:solidFill>
                  <a:srgbClr val="4B3D3D"/>
                </a:solidFill>
                <a:latin typeface="TT Firs Neue Bold"/>
              </a:rPr>
              <a:t>Высоконравственный, </a:t>
            </a:r>
          </a:p>
          <a:p>
            <a:pPr algn="ctr">
              <a:lnSpc>
                <a:spcPts val="2415"/>
              </a:lnSpc>
            </a:pPr>
            <a:r>
              <a:rPr lang="en-US" sz="1725">
                <a:solidFill>
                  <a:srgbClr val="4B3D3D"/>
                </a:solidFill>
                <a:latin typeface="TT Firs Neue Bold"/>
              </a:rPr>
              <a:t>творческий,</a:t>
            </a:r>
          </a:p>
          <a:p>
            <a:pPr algn="ctr">
              <a:lnSpc>
                <a:spcPts val="2415"/>
              </a:lnSpc>
            </a:pPr>
            <a:r>
              <a:rPr lang="en-US" sz="1725">
                <a:solidFill>
                  <a:srgbClr val="4B3D3D"/>
                </a:solidFill>
                <a:latin typeface="TT Firs Neue Bold"/>
              </a:rPr>
              <a:t>компетентный </a:t>
            </a:r>
          </a:p>
          <a:p>
            <a:pPr algn="ctr">
              <a:lnSpc>
                <a:spcPts val="2415"/>
              </a:lnSpc>
            </a:pPr>
            <a:r>
              <a:rPr lang="en-US" sz="1725">
                <a:solidFill>
                  <a:srgbClr val="4B3D3D"/>
                </a:solidFill>
                <a:latin typeface="TT Firs Neue Bold"/>
              </a:rPr>
              <a:t>ГРАЖДАНИН РОССИИ</a:t>
            </a:r>
          </a:p>
          <a:p>
            <a:pPr marL="0" lvl="0" indent="0" algn="l">
              <a:lnSpc>
                <a:spcPts val="2415"/>
              </a:lnSpc>
              <a:spcBef>
                <a:spcPct val="0"/>
              </a:spcBef>
            </a:pPr>
            <a:endParaRPr lang="en-US" sz="1725">
              <a:solidFill>
                <a:srgbClr val="4B3D3D"/>
              </a:solidFill>
              <a:latin typeface="TT Firs Neue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6262" y="1985876"/>
            <a:ext cx="2905125" cy="3152602"/>
            <a:chOff x="0" y="0"/>
            <a:chExt cx="1470429" cy="159568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70429" cy="1595689"/>
            </a:xfrm>
            <a:custGeom>
              <a:avLst/>
              <a:gdLst/>
              <a:ahLst/>
              <a:cxnLst/>
              <a:rect l="l" t="t" r="r" b="b"/>
              <a:pathLst>
                <a:path w="1470429" h="1595689">
                  <a:moveTo>
                    <a:pt x="1345969" y="1595689"/>
                  </a:moveTo>
                  <a:lnTo>
                    <a:pt x="124460" y="1595689"/>
                  </a:lnTo>
                  <a:cubicBezTo>
                    <a:pt x="55880" y="1595689"/>
                    <a:pt x="0" y="1539809"/>
                    <a:pt x="0" y="147122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5969" y="0"/>
                  </a:lnTo>
                  <a:cubicBezTo>
                    <a:pt x="1414549" y="0"/>
                    <a:pt x="1470429" y="55880"/>
                    <a:pt x="1470429" y="124460"/>
                  </a:cubicBezTo>
                  <a:lnTo>
                    <a:pt x="1470429" y="1471229"/>
                  </a:lnTo>
                  <a:cubicBezTo>
                    <a:pt x="1470429" y="1539809"/>
                    <a:pt x="1414549" y="1595689"/>
                    <a:pt x="1345969" y="1595689"/>
                  </a:cubicBezTo>
                  <a:close/>
                </a:path>
              </a:pathLst>
            </a:custGeom>
            <a:solidFill>
              <a:srgbClr val="F5F5F5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758381" y="2542576"/>
            <a:ext cx="2905125" cy="2917551"/>
            <a:chOff x="0" y="0"/>
            <a:chExt cx="1470429" cy="147671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70429" cy="1476718"/>
            </a:xfrm>
            <a:custGeom>
              <a:avLst/>
              <a:gdLst/>
              <a:ahLst/>
              <a:cxnLst/>
              <a:rect l="l" t="t" r="r" b="b"/>
              <a:pathLst>
                <a:path w="1470429" h="1476718">
                  <a:moveTo>
                    <a:pt x="1345969" y="1476718"/>
                  </a:moveTo>
                  <a:lnTo>
                    <a:pt x="124460" y="1476718"/>
                  </a:lnTo>
                  <a:cubicBezTo>
                    <a:pt x="55880" y="1476718"/>
                    <a:pt x="0" y="1420838"/>
                    <a:pt x="0" y="135225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45969" y="0"/>
                  </a:lnTo>
                  <a:cubicBezTo>
                    <a:pt x="1414549" y="0"/>
                    <a:pt x="1470429" y="55880"/>
                    <a:pt x="1470429" y="124460"/>
                  </a:cubicBezTo>
                  <a:lnTo>
                    <a:pt x="1470429" y="1352258"/>
                  </a:lnTo>
                  <a:cubicBezTo>
                    <a:pt x="1470429" y="1420838"/>
                    <a:pt x="1414549" y="1476718"/>
                    <a:pt x="1345969" y="1476718"/>
                  </a:cubicBezTo>
                  <a:close/>
                </a:path>
              </a:pathLst>
            </a:custGeom>
            <a:solidFill>
              <a:srgbClr val="F5F5F5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762000" y="5365612"/>
            <a:ext cx="2162175" cy="2387138"/>
            <a:chOff x="0" y="0"/>
            <a:chExt cx="1094385" cy="12082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94385" cy="1208250"/>
            </a:xfrm>
            <a:custGeom>
              <a:avLst/>
              <a:gdLst/>
              <a:ahLst/>
              <a:cxnLst/>
              <a:rect l="l" t="t" r="r" b="b"/>
              <a:pathLst>
                <a:path w="1094385" h="1208250">
                  <a:moveTo>
                    <a:pt x="969925" y="1208250"/>
                  </a:moveTo>
                  <a:lnTo>
                    <a:pt x="124460" y="1208250"/>
                  </a:lnTo>
                  <a:cubicBezTo>
                    <a:pt x="55880" y="1208250"/>
                    <a:pt x="0" y="1152370"/>
                    <a:pt x="0" y="108379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69925" y="0"/>
                  </a:lnTo>
                  <a:cubicBezTo>
                    <a:pt x="1038505" y="0"/>
                    <a:pt x="1094385" y="55880"/>
                    <a:pt x="1094385" y="124460"/>
                  </a:cubicBezTo>
                  <a:lnTo>
                    <a:pt x="1094385" y="1083790"/>
                  </a:lnTo>
                  <a:cubicBezTo>
                    <a:pt x="1094385" y="1152370"/>
                    <a:pt x="1038505" y="1208250"/>
                    <a:pt x="969925" y="1208250"/>
                  </a:cubicBezTo>
                  <a:close/>
                </a:path>
              </a:pathLst>
            </a:custGeom>
            <a:solidFill>
              <a:srgbClr val="F5F5F5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4672131" y="9596639"/>
            <a:ext cx="2185869" cy="2185901"/>
            <a:chOff x="0" y="0"/>
            <a:chExt cx="1106378" cy="110639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06378" cy="1106394"/>
            </a:xfrm>
            <a:custGeom>
              <a:avLst/>
              <a:gdLst/>
              <a:ahLst/>
              <a:cxnLst/>
              <a:rect l="l" t="t" r="r" b="b"/>
              <a:pathLst>
                <a:path w="1106378" h="1106394">
                  <a:moveTo>
                    <a:pt x="981917" y="1106394"/>
                  </a:moveTo>
                  <a:lnTo>
                    <a:pt x="124460" y="1106394"/>
                  </a:lnTo>
                  <a:cubicBezTo>
                    <a:pt x="55880" y="1106394"/>
                    <a:pt x="0" y="1050513"/>
                    <a:pt x="0" y="98193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981918" y="0"/>
                  </a:lnTo>
                  <a:cubicBezTo>
                    <a:pt x="1050498" y="0"/>
                    <a:pt x="1106378" y="55880"/>
                    <a:pt x="1106378" y="124460"/>
                  </a:cubicBezTo>
                  <a:lnTo>
                    <a:pt x="1106378" y="981934"/>
                  </a:lnTo>
                  <a:cubicBezTo>
                    <a:pt x="1106378" y="1050514"/>
                    <a:pt x="1050498" y="1106394"/>
                    <a:pt x="981918" y="1106394"/>
                  </a:cubicBezTo>
                  <a:close/>
                </a:path>
              </a:pathLst>
            </a:custGeom>
            <a:solidFill>
              <a:srgbClr val="F96B2D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375134" y="10056951"/>
            <a:ext cx="3624381" cy="2185901"/>
            <a:chOff x="0" y="0"/>
            <a:chExt cx="1834480" cy="110639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34480" cy="1106394"/>
            </a:xfrm>
            <a:custGeom>
              <a:avLst/>
              <a:gdLst/>
              <a:ahLst/>
              <a:cxnLst/>
              <a:rect l="l" t="t" r="r" b="b"/>
              <a:pathLst>
                <a:path w="1834480" h="1106394">
                  <a:moveTo>
                    <a:pt x="1710020" y="1106394"/>
                  </a:moveTo>
                  <a:lnTo>
                    <a:pt x="124460" y="1106394"/>
                  </a:lnTo>
                  <a:cubicBezTo>
                    <a:pt x="55880" y="1106394"/>
                    <a:pt x="0" y="1050513"/>
                    <a:pt x="0" y="98193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10020" y="0"/>
                  </a:lnTo>
                  <a:cubicBezTo>
                    <a:pt x="1778600" y="0"/>
                    <a:pt x="1834480" y="55880"/>
                    <a:pt x="1834480" y="124460"/>
                  </a:cubicBezTo>
                  <a:lnTo>
                    <a:pt x="1834480" y="981934"/>
                  </a:lnTo>
                  <a:cubicBezTo>
                    <a:pt x="1834480" y="1050514"/>
                    <a:pt x="1778600" y="1106394"/>
                    <a:pt x="1710020" y="1106394"/>
                  </a:cubicBezTo>
                  <a:close/>
                </a:path>
              </a:pathLst>
            </a:custGeom>
            <a:solidFill>
              <a:srgbClr val="F5F5F5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1172707" y="13286880"/>
            <a:ext cx="5274585" cy="2237573"/>
            <a:chOff x="0" y="0"/>
            <a:chExt cx="2669731" cy="113254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669731" cy="1132548"/>
            </a:xfrm>
            <a:custGeom>
              <a:avLst/>
              <a:gdLst/>
              <a:ahLst/>
              <a:cxnLst/>
              <a:rect l="l" t="t" r="r" b="b"/>
              <a:pathLst>
                <a:path w="2669731" h="1132548">
                  <a:moveTo>
                    <a:pt x="2545271" y="1132547"/>
                  </a:moveTo>
                  <a:lnTo>
                    <a:pt x="124460" y="1132547"/>
                  </a:lnTo>
                  <a:cubicBezTo>
                    <a:pt x="55880" y="1132547"/>
                    <a:pt x="0" y="1076668"/>
                    <a:pt x="0" y="10080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545271" y="0"/>
                  </a:lnTo>
                  <a:cubicBezTo>
                    <a:pt x="2613851" y="0"/>
                    <a:pt x="2669731" y="55880"/>
                    <a:pt x="2669731" y="124460"/>
                  </a:cubicBezTo>
                  <a:lnTo>
                    <a:pt x="2669731" y="1008088"/>
                  </a:lnTo>
                  <a:cubicBezTo>
                    <a:pt x="2669731" y="1076668"/>
                    <a:pt x="2613851" y="1132548"/>
                    <a:pt x="2545271" y="1132548"/>
                  </a:cubicBezTo>
                  <a:close/>
                </a:path>
              </a:pathLst>
            </a:custGeom>
            <a:solidFill>
              <a:srgbClr val="F5F5F5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687038" y="1985876"/>
            <a:ext cx="2905125" cy="47010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959252" y="16796146"/>
            <a:ext cx="923925" cy="831533"/>
          </a:xfrm>
          <a:prstGeom prst="rect">
            <a:avLst/>
          </a:prstGeom>
        </p:spPr>
      </p:pic>
      <p:grpSp>
        <p:nvGrpSpPr>
          <p:cNvPr id="16" name="Group 16"/>
          <p:cNvGrpSpPr>
            <a:grpSpLocks noChangeAspect="1"/>
          </p:cNvGrpSpPr>
          <p:nvPr/>
        </p:nvGrpSpPr>
        <p:grpSpPr>
          <a:xfrm>
            <a:off x="3209925" y="5948276"/>
            <a:ext cx="3648075" cy="1661993"/>
            <a:chOff x="0" y="0"/>
            <a:chExt cx="1393825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3938250" cy="6350000"/>
            </a:xfrm>
            <a:custGeom>
              <a:avLst/>
              <a:gdLst/>
              <a:ahLst/>
              <a:cxnLst/>
              <a:rect l="l" t="t" r="r" b="b"/>
              <a:pathLst>
                <a:path w="13938250" h="6350000">
                  <a:moveTo>
                    <a:pt x="12528550" y="6350000"/>
                  </a:moveTo>
                  <a:lnTo>
                    <a:pt x="1410970" y="6350000"/>
                  </a:lnTo>
                  <a:cubicBezTo>
                    <a:pt x="631190" y="6350000"/>
                    <a:pt x="0" y="5718810"/>
                    <a:pt x="0" y="4939030"/>
                  </a:cubicBezTo>
                  <a:lnTo>
                    <a:pt x="0" y="4895850"/>
                  </a:lnTo>
                  <a:cubicBezTo>
                    <a:pt x="0" y="2037080"/>
                    <a:pt x="2317750" y="0"/>
                    <a:pt x="5175250" y="0"/>
                  </a:cubicBezTo>
                  <a:lnTo>
                    <a:pt x="8763000" y="0"/>
                  </a:lnTo>
                  <a:cubicBezTo>
                    <a:pt x="11621770" y="0"/>
                    <a:pt x="13938250" y="2037080"/>
                    <a:pt x="13938250" y="4895850"/>
                  </a:cubicBezTo>
                  <a:lnTo>
                    <a:pt x="13938250" y="4939030"/>
                  </a:lnTo>
                  <a:cubicBezTo>
                    <a:pt x="13938250" y="5718810"/>
                    <a:pt x="13307061" y="6350000"/>
                    <a:pt x="12528550" y="6350000"/>
                  </a:cubicBezTo>
                  <a:cubicBezTo>
                    <a:pt x="12528550" y="6350000"/>
                    <a:pt x="12528550" y="6350000"/>
                    <a:pt x="12528550" y="6350000"/>
                  </a:cubicBezTo>
                  <a:close/>
                </a:path>
              </a:pathLst>
            </a:custGeom>
            <a:blipFill>
              <a:blip r:embed="rId6"/>
              <a:stretch>
                <a:fillRect t="-34507" b="-34507"/>
              </a:stretch>
            </a:blip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866625" y="9786222"/>
            <a:ext cx="1796882" cy="180673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191285" y="15997876"/>
            <a:ext cx="3237431" cy="2428073"/>
          </a:xfrm>
          <a:prstGeom prst="rect">
            <a:avLst/>
          </a:prstGeom>
        </p:spPr>
      </p:pic>
      <p:sp>
        <p:nvSpPr>
          <p:cNvPr id="20" name="TextBox 20"/>
          <p:cNvSpPr txBox="1"/>
          <p:nvPr/>
        </p:nvSpPr>
        <p:spPr>
          <a:xfrm>
            <a:off x="762000" y="9243989"/>
            <a:ext cx="3184613" cy="382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024"/>
              </a:lnSpc>
              <a:spcBef>
                <a:spcPct val="0"/>
              </a:spcBef>
            </a:pPr>
            <a:r>
              <a:rPr lang="en-US" sz="2749">
                <a:solidFill>
                  <a:srgbClr val="F96B2D"/>
                </a:solidFill>
                <a:latin typeface="TT Firs Neue Bold"/>
              </a:rPr>
              <a:t>ПРИНЦИПЫ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18146" y="137893"/>
            <a:ext cx="5466245" cy="1758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7"/>
              </a:lnSpc>
            </a:pPr>
            <a:endParaRPr/>
          </a:p>
          <a:p>
            <a:pPr algn="ctr">
              <a:lnSpc>
                <a:spcPts val="2667"/>
              </a:lnSpc>
            </a:pPr>
            <a:r>
              <a:rPr lang="en-US" sz="2425">
                <a:solidFill>
                  <a:srgbClr val="4B3D3D"/>
                </a:solidFill>
                <a:latin typeface="TT Firs Neue Black"/>
              </a:rPr>
              <a:t>Цель : формирование духовно-нравственных патриотических чувств у детей дошкольного возраста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18146" y="2338053"/>
            <a:ext cx="2353354" cy="218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4B3D3D"/>
                </a:solidFill>
                <a:latin typeface="TT Firs Neue Bold"/>
              </a:rPr>
              <a:t>ЗАДАЧИ:</a:t>
            </a:r>
          </a:p>
          <a:p>
            <a:pPr algn="ctr">
              <a:lnSpc>
                <a:spcPts val="2520"/>
              </a:lnSpc>
            </a:pPr>
            <a:endParaRPr lang="en-US" sz="1800">
              <a:solidFill>
                <a:srgbClr val="4B3D3D"/>
              </a:solidFill>
              <a:latin typeface="TT Firs Neue Bold"/>
            </a:endParaRPr>
          </a:p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4B3D3D"/>
                </a:solidFill>
                <a:latin typeface="TT Firs Neue Bold"/>
              </a:rPr>
              <a:t>воспитание патриотических и интернациональных чувств, любви к Родине;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999515" y="2514001"/>
            <a:ext cx="2369338" cy="3147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36"/>
              </a:lnSpc>
            </a:pPr>
            <a:r>
              <a:rPr lang="en-US" sz="1525">
                <a:solidFill>
                  <a:srgbClr val="4B3D3D"/>
                </a:solidFill>
                <a:latin typeface="TT Firs Neue Bold"/>
              </a:rPr>
              <a:t>формирование у детей бережного отношения к семье, дому, городу, родному краю, природе,</a:t>
            </a:r>
          </a:p>
          <a:p>
            <a:pPr algn="ctr">
              <a:lnSpc>
                <a:spcPts val="2136"/>
              </a:lnSpc>
            </a:pPr>
            <a:r>
              <a:rPr lang="en-US" sz="1525">
                <a:solidFill>
                  <a:srgbClr val="4B3D3D"/>
                </a:solidFill>
                <a:latin typeface="TT Firs Neue Bold"/>
              </a:rPr>
              <a:t>формирование интереса к русским традициям и промыслам,</a:t>
            </a:r>
          </a:p>
          <a:p>
            <a:pPr algn="ctr">
              <a:lnSpc>
                <a:spcPts val="2136"/>
              </a:lnSpc>
            </a:pPr>
            <a:endParaRPr lang="en-US" sz="1525">
              <a:solidFill>
                <a:srgbClr val="4B3D3D"/>
              </a:solidFill>
              <a:latin typeface="TT Firs Neue Bold"/>
            </a:endParaRPr>
          </a:p>
          <a:p>
            <a:pPr algn="ctr">
              <a:lnSpc>
                <a:spcPts val="2136"/>
              </a:lnSpc>
            </a:pPr>
            <a:endParaRPr lang="en-US" sz="1525">
              <a:solidFill>
                <a:srgbClr val="4B3D3D"/>
              </a:solidFill>
              <a:latin typeface="TT Firs Neue Bold"/>
            </a:endParaRPr>
          </a:p>
          <a:p>
            <a:pPr marL="0" lvl="0" indent="0" algn="ctr">
              <a:lnSpc>
                <a:spcPts val="2136"/>
              </a:lnSpc>
              <a:spcBef>
                <a:spcPct val="0"/>
              </a:spcBef>
            </a:pPr>
            <a:endParaRPr lang="en-US" sz="1525">
              <a:solidFill>
                <a:srgbClr val="4B3D3D"/>
              </a:solidFill>
              <a:latin typeface="TT Firs Neue Bold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991353" y="5715733"/>
            <a:ext cx="1582837" cy="1240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4B3D3D"/>
                </a:solidFill>
                <a:latin typeface="TT Firs Neue"/>
              </a:rPr>
              <a:t>знакомство детей с символами государства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3999515" y="7822462"/>
            <a:ext cx="2663991" cy="1554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4B3D3D"/>
                </a:solidFill>
                <a:latin typeface="TT Firs Neue"/>
              </a:rPr>
              <a:t>воспитание  уважения к людям разных национальностей, интерес к их культуре и обычаям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35922" y="9810168"/>
            <a:ext cx="3477842" cy="2737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15"/>
              </a:lnSpc>
            </a:pPr>
            <a:endParaRPr/>
          </a:p>
          <a:p>
            <a:pPr algn="ctr">
              <a:lnSpc>
                <a:spcPts val="2415"/>
              </a:lnSpc>
            </a:pPr>
            <a:r>
              <a:rPr lang="en-US" sz="1725">
                <a:solidFill>
                  <a:srgbClr val="4B3D3D"/>
                </a:solidFill>
                <a:latin typeface="TT Firs Neue"/>
              </a:rPr>
              <a:t>системности, </a:t>
            </a:r>
          </a:p>
          <a:p>
            <a:pPr algn="ctr">
              <a:lnSpc>
                <a:spcPts val="2415"/>
              </a:lnSpc>
            </a:pPr>
            <a:r>
              <a:rPr lang="en-US" sz="1725">
                <a:solidFill>
                  <a:srgbClr val="4B3D3D"/>
                </a:solidFill>
                <a:latin typeface="TT Firs Neue"/>
              </a:rPr>
              <a:t>последовательности, </a:t>
            </a:r>
          </a:p>
          <a:p>
            <a:pPr algn="ctr">
              <a:lnSpc>
                <a:spcPts val="2415"/>
              </a:lnSpc>
            </a:pPr>
            <a:r>
              <a:rPr lang="en-US" sz="1725">
                <a:solidFill>
                  <a:srgbClr val="4B3D3D"/>
                </a:solidFill>
                <a:latin typeface="TT Firs Neue"/>
              </a:rPr>
              <a:t>наглядности,</a:t>
            </a:r>
          </a:p>
          <a:p>
            <a:pPr algn="ctr">
              <a:lnSpc>
                <a:spcPts val="2415"/>
              </a:lnSpc>
            </a:pPr>
            <a:r>
              <a:rPr lang="en-US" sz="1725">
                <a:solidFill>
                  <a:srgbClr val="4B3D3D"/>
                </a:solidFill>
                <a:latin typeface="TT Firs Neue"/>
              </a:rPr>
              <a:t>интеграции,</a:t>
            </a:r>
          </a:p>
          <a:p>
            <a:pPr algn="ctr">
              <a:lnSpc>
                <a:spcPts val="2415"/>
              </a:lnSpc>
            </a:pPr>
            <a:r>
              <a:rPr lang="en-US" sz="1725">
                <a:solidFill>
                  <a:srgbClr val="4B3D3D"/>
                </a:solidFill>
                <a:latin typeface="TT Firs Neue"/>
              </a:rPr>
              <a:t>субъектности,</a:t>
            </a:r>
          </a:p>
          <a:p>
            <a:pPr algn="ctr">
              <a:lnSpc>
                <a:spcPts val="2415"/>
              </a:lnSpc>
            </a:pPr>
            <a:r>
              <a:rPr lang="en-US" sz="1725">
                <a:solidFill>
                  <a:srgbClr val="4B3D3D"/>
                </a:solidFill>
                <a:latin typeface="TT Firs Neue"/>
              </a:rPr>
              <a:t>возрастной адресности,</a:t>
            </a:r>
          </a:p>
          <a:p>
            <a:pPr algn="ctr">
              <a:lnSpc>
                <a:spcPts val="2415"/>
              </a:lnSpc>
            </a:pPr>
            <a:r>
              <a:rPr lang="en-US" sz="1725">
                <a:solidFill>
                  <a:srgbClr val="4B3D3D"/>
                </a:solidFill>
                <a:latin typeface="TT Firs Neue"/>
              </a:rPr>
              <a:t>преемственности</a:t>
            </a:r>
          </a:p>
          <a:p>
            <a:pPr marL="0" lvl="0" indent="0" algn="ctr">
              <a:lnSpc>
                <a:spcPts val="2415"/>
              </a:lnSpc>
              <a:spcBef>
                <a:spcPct val="0"/>
              </a:spcBef>
            </a:pPr>
            <a:endParaRPr lang="en-US" sz="1725">
              <a:solidFill>
                <a:srgbClr val="4B3D3D"/>
              </a:solidFill>
              <a:latin typeface="TT Firs Neue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121089" y="13329943"/>
            <a:ext cx="5274585" cy="1934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1374B9"/>
                </a:solidFill>
                <a:latin typeface="Open Sans Light Bold"/>
              </a:rPr>
              <a:t>ПОДХОДЫ:</a:t>
            </a:r>
          </a:p>
          <a:p>
            <a:pPr algn="ctr">
              <a:lnSpc>
                <a:spcPts val="3079"/>
              </a:lnSpc>
            </a:pPr>
            <a:endParaRPr lang="en-US" sz="2199">
              <a:solidFill>
                <a:srgbClr val="1374B9"/>
              </a:solidFill>
              <a:latin typeface="Open Sans Light Bold"/>
            </a:endParaRP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1374B9"/>
                </a:solidFill>
                <a:latin typeface="Open Sans Light Bold"/>
              </a:rPr>
              <a:t>системно-деятельностный</a:t>
            </a:r>
          </a:p>
          <a:p>
            <a:pPr algn="ctr">
              <a:lnSpc>
                <a:spcPts val="3079"/>
              </a:lnSpc>
            </a:pPr>
            <a:endParaRPr lang="en-US" sz="2199">
              <a:solidFill>
                <a:srgbClr val="1374B9"/>
              </a:solidFill>
              <a:latin typeface="Open Sans Light Bold"/>
            </a:endParaRPr>
          </a:p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1374B9"/>
                </a:solidFill>
                <a:latin typeface="Open Sans Light Bold"/>
              </a:rPr>
              <a:t>детствосберегающий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276688">
            <a:off x="3077835" y="1555571"/>
            <a:ext cx="1033084" cy="39445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035648" y="12258493"/>
            <a:ext cx="5431340" cy="2474415"/>
            <a:chOff x="0" y="0"/>
            <a:chExt cx="1393825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938250" cy="6350000"/>
            </a:xfrm>
            <a:custGeom>
              <a:avLst/>
              <a:gdLst/>
              <a:ahLst/>
              <a:cxnLst/>
              <a:rect l="l" t="t" r="r" b="b"/>
              <a:pathLst>
                <a:path w="13938250" h="6350000">
                  <a:moveTo>
                    <a:pt x="12528550" y="6350000"/>
                  </a:moveTo>
                  <a:lnTo>
                    <a:pt x="1410970" y="6350000"/>
                  </a:lnTo>
                  <a:cubicBezTo>
                    <a:pt x="631190" y="6350000"/>
                    <a:pt x="0" y="5718810"/>
                    <a:pt x="0" y="4939030"/>
                  </a:cubicBezTo>
                  <a:lnTo>
                    <a:pt x="0" y="4895850"/>
                  </a:lnTo>
                  <a:cubicBezTo>
                    <a:pt x="0" y="2037080"/>
                    <a:pt x="2317750" y="0"/>
                    <a:pt x="5175250" y="0"/>
                  </a:cubicBezTo>
                  <a:lnTo>
                    <a:pt x="8763000" y="0"/>
                  </a:lnTo>
                  <a:cubicBezTo>
                    <a:pt x="11621770" y="0"/>
                    <a:pt x="13938250" y="2037080"/>
                    <a:pt x="13938250" y="4895850"/>
                  </a:cubicBezTo>
                  <a:lnTo>
                    <a:pt x="13938250" y="4939030"/>
                  </a:lnTo>
                  <a:cubicBezTo>
                    <a:pt x="13938250" y="5718810"/>
                    <a:pt x="13307061" y="6350000"/>
                    <a:pt x="12528550" y="6350000"/>
                  </a:cubicBezTo>
                  <a:cubicBezTo>
                    <a:pt x="12528550" y="6350000"/>
                    <a:pt x="12528550" y="6350000"/>
                    <a:pt x="12528550" y="6350000"/>
                  </a:cubicBezTo>
                  <a:close/>
                </a:path>
              </a:pathLst>
            </a:custGeom>
            <a:blipFill>
              <a:blip r:embed="rId4"/>
              <a:stretch>
                <a:fillRect t="-11734" b="-11734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60369" y="3556874"/>
            <a:ext cx="3925744" cy="2208203"/>
            <a:chOff x="0" y="0"/>
            <a:chExt cx="1128903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5"/>
              <a:stretch>
                <a:fillRect t="-4" b="-4"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757346" y="7880544"/>
            <a:ext cx="3674064" cy="2335249"/>
            <a:chOff x="0" y="0"/>
            <a:chExt cx="10030460" cy="6375400"/>
          </a:xfrm>
        </p:grpSpPr>
        <p:sp>
          <p:nvSpPr>
            <p:cNvPr id="8" name="Freeform 8"/>
            <p:cNvSpPr/>
            <p:nvPr/>
          </p:nvSpPr>
          <p:spPr>
            <a:xfrm>
              <a:off x="12700" y="12700"/>
              <a:ext cx="10005061" cy="6350000"/>
            </a:xfrm>
            <a:custGeom>
              <a:avLst/>
              <a:gdLst/>
              <a:ahLst/>
              <a:cxnLst/>
              <a:rect l="l" t="t" r="r" b="b"/>
              <a:pathLst>
                <a:path w="10005061" h="6350000">
                  <a:moveTo>
                    <a:pt x="7377430" y="80010"/>
                  </a:moveTo>
                  <a:cubicBezTo>
                    <a:pt x="7377430" y="80010"/>
                    <a:pt x="6350000" y="0"/>
                    <a:pt x="5002530" y="0"/>
                  </a:cubicBezTo>
                  <a:cubicBezTo>
                    <a:pt x="3655060" y="0"/>
                    <a:pt x="2627630" y="80010"/>
                    <a:pt x="2627630" y="80010"/>
                  </a:cubicBezTo>
                  <a:cubicBezTo>
                    <a:pt x="1176020" y="80010"/>
                    <a:pt x="0" y="1257300"/>
                    <a:pt x="0" y="2707640"/>
                  </a:cubicBezTo>
                  <a:lnTo>
                    <a:pt x="0" y="3134360"/>
                  </a:lnTo>
                  <a:lnTo>
                    <a:pt x="0" y="3214370"/>
                  </a:lnTo>
                  <a:lnTo>
                    <a:pt x="0" y="3641090"/>
                  </a:lnTo>
                  <a:cubicBezTo>
                    <a:pt x="0" y="5092700"/>
                    <a:pt x="1176020" y="6269990"/>
                    <a:pt x="2627630" y="6269990"/>
                  </a:cubicBezTo>
                  <a:cubicBezTo>
                    <a:pt x="2627630" y="6269990"/>
                    <a:pt x="3655060" y="6350000"/>
                    <a:pt x="5002530" y="6350000"/>
                  </a:cubicBezTo>
                  <a:cubicBezTo>
                    <a:pt x="6350000" y="6350000"/>
                    <a:pt x="7377430" y="6269990"/>
                    <a:pt x="7377430" y="6269990"/>
                  </a:cubicBezTo>
                  <a:cubicBezTo>
                    <a:pt x="8829040" y="6269990"/>
                    <a:pt x="10005061" y="5093970"/>
                    <a:pt x="10005061" y="3642360"/>
                  </a:cubicBezTo>
                  <a:lnTo>
                    <a:pt x="10005061" y="3215640"/>
                  </a:lnTo>
                  <a:lnTo>
                    <a:pt x="10005061" y="3135630"/>
                  </a:lnTo>
                  <a:lnTo>
                    <a:pt x="10005061" y="2708910"/>
                  </a:lnTo>
                  <a:cubicBezTo>
                    <a:pt x="10005060" y="1257300"/>
                    <a:pt x="8829040" y="80010"/>
                    <a:pt x="7377430" y="80010"/>
                  </a:cubicBezTo>
                  <a:close/>
                </a:path>
              </a:pathLst>
            </a:custGeom>
            <a:blipFill>
              <a:blip r:embed="rId6"/>
              <a:stretch>
                <a:fillRect t="-9085" b="-9085"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10030461" cy="6375400"/>
            </a:xfrm>
            <a:custGeom>
              <a:avLst/>
              <a:gdLst/>
              <a:ahLst/>
              <a:cxnLst/>
              <a:rect l="l" t="t" r="r" b="b"/>
              <a:pathLst>
                <a:path w="10030461" h="6375400">
                  <a:moveTo>
                    <a:pt x="5015230" y="6375400"/>
                  </a:moveTo>
                  <a:cubicBezTo>
                    <a:pt x="3683000" y="6375400"/>
                    <a:pt x="2649220" y="6295390"/>
                    <a:pt x="2639060" y="6295390"/>
                  </a:cubicBezTo>
                  <a:cubicBezTo>
                    <a:pt x="1184910" y="6295390"/>
                    <a:pt x="0" y="5110480"/>
                    <a:pt x="0" y="3655060"/>
                  </a:cubicBezTo>
                  <a:lnTo>
                    <a:pt x="0" y="2721610"/>
                  </a:lnTo>
                  <a:cubicBezTo>
                    <a:pt x="0" y="1264920"/>
                    <a:pt x="1184910" y="80010"/>
                    <a:pt x="2640330" y="80010"/>
                  </a:cubicBezTo>
                  <a:cubicBezTo>
                    <a:pt x="2650490" y="80010"/>
                    <a:pt x="3683000" y="0"/>
                    <a:pt x="5015230" y="0"/>
                  </a:cubicBezTo>
                  <a:cubicBezTo>
                    <a:pt x="6336030" y="0"/>
                    <a:pt x="7362190" y="77470"/>
                    <a:pt x="7390130" y="80010"/>
                  </a:cubicBezTo>
                  <a:cubicBezTo>
                    <a:pt x="8845550" y="80010"/>
                    <a:pt x="10030461" y="1264920"/>
                    <a:pt x="10030461" y="2720340"/>
                  </a:cubicBezTo>
                  <a:lnTo>
                    <a:pt x="10030461" y="3653790"/>
                  </a:lnTo>
                  <a:cubicBezTo>
                    <a:pt x="10030461" y="5110480"/>
                    <a:pt x="8845551" y="6294120"/>
                    <a:pt x="7390130" y="6294120"/>
                  </a:cubicBezTo>
                  <a:cubicBezTo>
                    <a:pt x="7381240" y="6295390"/>
                    <a:pt x="6347460" y="6375400"/>
                    <a:pt x="5015230" y="6375400"/>
                  </a:cubicBezTo>
                  <a:close/>
                  <a:moveTo>
                    <a:pt x="5015230" y="25400"/>
                  </a:moveTo>
                  <a:cubicBezTo>
                    <a:pt x="3684270" y="25400"/>
                    <a:pt x="2651760" y="105410"/>
                    <a:pt x="2641600" y="105410"/>
                  </a:cubicBezTo>
                  <a:cubicBezTo>
                    <a:pt x="1198880" y="105410"/>
                    <a:pt x="25400" y="1278890"/>
                    <a:pt x="25400" y="2720340"/>
                  </a:cubicBezTo>
                  <a:lnTo>
                    <a:pt x="25400" y="3653790"/>
                  </a:lnTo>
                  <a:cubicBezTo>
                    <a:pt x="25400" y="5095240"/>
                    <a:pt x="1198880" y="6268720"/>
                    <a:pt x="2640330" y="6268720"/>
                  </a:cubicBezTo>
                  <a:cubicBezTo>
                    <a:pt x="2651760" y="6269990"/>
                    <a:pt x="3684270" y="6348730"/>
                    <a:pt x="5015230" y="6348730"/>
                  </a:cubicBezTo>
                  <a:cubicBezTo>
                    <a:pt x="6346190" y="6348730"/>
                    <a:pt x="7378700" y="6268720"/>
                    <a:pt x="7388860" y="6268720"/>
                  </a:cubicBezTo>
                  <a:cubicBezTo>
                    <a:pt x="8831580" y="6268720"/>
                    <a:pt x="10005060" y="5095240"/>
                    <a:pt x="10005060" y="3653790"/>
                  </a:cubicBezTo>
                  <a:lnTo>
                    <a:pt x="10005060" y="2720340"/>
                  </a:lnTo>
                  <a:cubicBezTo>
                    <a:pt x="10005060" y="1278890"/>
                    <a:pt x="8831580" y="105410"/>
                    <a:pt x="7390130" y="105410"/>
                  </a:cubicBezTo>
                  <a:lnTo>
                    <a:pt x="7388861" y="105410"/>
                  </a:lnTo>
                  <a:cubicBezTo>
                    <a:pt x="7378700" y="105410"/>
                    <a:pt x="6346190" y="25400"/>
                    <a:pt x="5015230" y="25400"/>
                  </a:cubicBezTo>
                  <a:close/>
                </a:path>
              </a:pathLst>
            </a:custGeom>
            <a:solidFill>
              <a:srgbClr val="FFCBC6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 t="10931"/>
          <a:stretch>
            <a:fillRect/>
          </a:stretch>
        </p:blipFill>
        <p:spPr>
          <a:xfrm>
            <a:off x="1157891" y="14959171"/>
            <a:ext cx="5309097" cy="281359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766879" y="2285603"/>
            <a:ext cx="6091121" cy="568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>
                <a:solidFill>
                  <a:srgbClr val="4B3D3D"/>
                </a:solidFill>
                <a:latin typeface="TT Firs Neue Black"/>
              </a:rPr>
              <a:t>Сформировано уважительное отношение и чувство принадлежности к своей семье</a:t>
            </a:r>
            <a:r>
              <a:rPr lang="en-US" sz="2000">
                <a:solidFill>
                  <a:srgbClr val="1374B9"/>
                </a:solidFill>
                <a:latin typeface="TT Firs Neue Black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62000" y="790575"/>
            <a:ext cx="6096000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F96B2D"/>
                </a:solidFill>
                <a:latin typeface="TT Firs Neue Black"/>
              </a:rPr>
              <a:t>ЦЕЛЕВЫЕ ОРИЕНТИРЫ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96884" y="3264774"/>
            <a:ext cx="5491453" cy="29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200"/>
              </a:lnSpc>
              <a:spcBef>
                <a:spcPct val="0"/>
              </a:spcBef>
            </a:pPr>
            <a:r>
              <a:rPr lang="en-US" sz="2000">
                <a:solidFill>
                  <a:srgbClr val="4B3D3D"/>
                </a:solidFill>
                <a:latin typeface="TT Firs Neue Bold"/>
              </a:rPr>
              <a:t>Сформирован интерес к малой Родине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55548" y="5717452"/>
            <a:ext cx="5935386" cy="140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>
                <a:solidFill>
                  <a:srgbClr val="4B3D3D"/>
                </a:solidFill>
                <a:latin typeface="TT Firs Neue Black Bold"/>
              </a:rPr>
              <a:t>Испытывает патриотические чувства, любовь к Родине, гордость за ее достижения, уважительно относится к государственным символам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70760" y="7178869"/>
            <a:ext cx="5961116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4B3D3D"/>
                </a:solidFill>
                <a:latin typeface="TT Firs Neue Black"/>
              </a:rPr>
              <a:t>Имеет представление о Родине-России как о многонациональной стране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93934" y="10299302"/>
            <a:ext cx="6232131" cy="1406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4B3D3D"/>
                </a:solidFill>
                <a:latin typeface="TT Firs Neue Black"/>
              </a:rPr>
              <a:t>Проявляет интерес и уважение к истории России, представления о подвигах наших предков, о войне, о Дне Победы, уважающий защитников Отечества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3301114" y="2285059"/>
            <a:ext cx="736545" cy="281226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161925" y="11954046"/>
            <a:ext cx="3648075" cy="1661993"/>
            <a:chOff x="0" y="0"/>
            <a:chExt cx="1393825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3938250" cy="6350000"/>
            </a:xfrm>
            <a:custGeom>
              <a:avLst/>
              <a:gdLst/>
              <a:ahLst/>
              <a:cxnLst/>
              <a:rect l="l" t="t" r="r" b="b"/>
              <a:pathLst>
                <a:path w="13938250" h="6350000">
                  <a:moveTo>
                    <a:pt x="12528550" y="6350000"/>
                  </a:moveTo>
                  <a:lnTo>
                    <a:pt x="1410970" y="6350000"/>
                  </a:lnTo>
                  <a:cubicBezTo>
                    <a:pt x="631190" y="6350000"/>
                    <a:pt x="0" y="5718810"/>
                    <a:pt x="0" y="4939030"/>
                  </a:cubicBezTo>
                  <a:lnTo>
                    <a:pt x="0" y="4895850"/>
                  </a:lnTo>
                  <a:cubicBezTo>
                    <a:pt x="0" y="2037080"/>
                    <a:pt x="2317750" y="0"/>
                    <a:pt x="5175250" y="0"/>
                  </a:cubicBezTo>
                  <a:lnTo>
                    <a:pt x="8763000" y="0"/>
                  </a:lnTo>
                  <a:cubicBezTo>
                    <a:pt x="11621770" y="0"/>
                    <a:pt x="13938250" y="2037080"/>
                    <a:pt x="13938250" y="4895850"/>
                  </a:cubicBezTo>
                  <a:lnTo>
                    <a:pt x="13938250" y="4939030"/>
                  </a:lnTo>
                  <a:cubicBezTo>
                    <a:pt x="13938250" y="5718810"/>
                    <a:pt x="13307061" y="6350000"/>
                    <a:pt x="12528550" y="6350000"/>
                  </a:cubicBezTo>
                  <a:cubicBezTo>
                    <a:pt x="12528550" y="6350000"/>
                    <a:pt x="12528550" y="6350000"/>
                    <a:pt x="12528550" y="6350000"/>
                  </a:cubicBezTo>
                  <a:close/>
                </a:path>
              </a:pathLst>
            </a:custGeom>
            <a:blipFill>
              <a:blip r:embed="rId4"/>
              <a:stretch>
                <a:fillRect t="-11734" b="-11734"/>
              </a:stretch>
            </a:blip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3669387" y="4590704"/>
            <a:ext cx="3622106" cy="2037409"/>
            <a:chOff x="0" y="0"/>
            <a:chExt cx="11289030" cy="635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blipFill>
              <a:blip r:embed="rId5"/>
              <a:stretch>
                <a:fillRect t="-16673" b="-16673"/>
              </a:stretch>
            </a:blip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4167541" y="12517586"/>
            <a:ext cx="2196906" cy="2196906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blipFill>
              <a:blip r:embed="rId6"/>
              <a:stretch>
                <a:fillRect l="-38906" r="-38906"/>
              </a:stretch>
            </a:blip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3823578" y="16126962"/>
            <a:ext cx="2884834" cy="1833612"/>
            <a:chOff x="0" y="0"/>
            <a:chExt cx="10030460" cy="6375400"/>
          </a:xfrm>
        </p:grpSpPr>
        <p:sp>
          <p:nvSpPr>
            <p:cNvPr id="10" name="Freeform 10"/>
            <p:cNvSpPr/>
            <p:nvPr/>
          </p:nvSpPr>
          <p:spPr>
            <a:xfrm>
              <a:off x="12700" y="12700"/>
              <a:ext cx="10005061" cy="6350000"/>
            </a:xfrm>
            <a:custGeom>
              <a:avLst/>
              <a:gdLst/>
              <a:ahLst/>
              <a:cxnLst/>
              <a:rect l="l" t="t" r="r" b="b"/>
              <a:pathLst>
                <a:path w="10005061" h="6350000">
                  <a:moveTo>
                    <a:pt x="7377430" y="80010"/>
                  </a:moveTo>
                  <a:cubicBezTo>
                    <a:pt x="7377430" y="80010"/>
                    <a:pt x="6350000" y="0"/>
                    <a:pt x="5002530" y="0"/>
                  </a:cubicBezTo>
                  <a:cubicBezTo>
                    <a:pt x="3655060" y="0"/>
                    <a:pt x="2627630" y="80010"/>
                    <a:pt x="2627630" y="80010"/>
                  </a:cubicBezTo>
                  <a:cubicBezTo>
                    <a:pt x="1176020" y="80010"/>
                    <a:pt x="0" y="1257300"/>
                    <a:pt x="0" y="2707640"/>
                  </a:cubicBezTo>
                  <a:lnTo>
                    <a:pt x="0" y="3134360"/>
                  </a:lnTo>
                  <a:lnTo>
                    <a:pt x="0" y="3214370"/>
                  </a:lnTo>
                  <a:lnTo>
                    <a:pt x="0" y="3641090"/>
                  </a:lnTo>
                  <a:cubicBezTo>
                    <a:pt x="0" y="5092700"/>
                    <a:pt x="1176020" y="6269990"/>
                    <a:pt x="2627630" y="6269990"/>
                  </a:cubicBezTo>
                  <a:cubicBezTo>
                    <a:pt x="2627630" y="6269990"/>
                    <a:pt x="3655060" y="6350000"/>
                    <a:pt x="5002530" y="6350000"/>
                  </a:cubicBezTo>
                  <a:cubicBezTo>
                    <a:pt x="6350000" y="6350000"/>
                    <a:pt x="7377430" y="6269990"/>
                    <a:pt x="7377430" y="6269990"/>
                  </a:cubicBezTo>
                  <a:cubicBezTo>
                    <a:pt x="8829040" y="6269990"/>
                    <a:pt x="10005061" y="5093970"/>
                    <a:pt x="10005061" y="3642360"/>
                  </a:cubicBezTo>
                  <a:lnTo>
                    <a:pt x="10005061" y="3215640"/>
                  </a:lnTo>
                  <a:lnTo>
                    <a:pt x="10005061" y="3135630"/>
                  </a:lnTo>
                  <a:lnTo>
                    <a:pt x="10005061" y="2708910"/>
                  </a:lnTo>
                  <a:cubicBezTo>
                    <a:pt x="10005060" y="1257300"/>
                    <a:pt x="8829040" y="80010"/>
                    <a:pt x="7377430" y="80010"/>
                  </a:cubicBezTo>
                  <a:close/>
                </a:path>
              </a:pathLst>
            </a:custGeom>
            <a:blipFill>
              <a:blip r:embed="rId7"/>
              <a:stretch>
                <a:fillRect l="-6415" r="-6415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10030461" cy="6375400"/>
            </a:xfrm>
            <a:custGeom>
              <a:avLst/>
              <a:gdLst/>
              <a:ahLst/>
              <a:cxnLst/>
              <a:rect l="l" t="t" r="r" b="b"/>
              <a:pathLst>
                <a:path w="10030461" h="6375400">
                  <a:moveTo>
                    <a:pt x="5015230" y="6375400"/>
                  </a:moveTo>
                  <a:cubicBezTo>
                    <a:pt x="3683000" y="6375400"/>
                    <a:pt x="2649220" y="6295390"/>
                    <a:pt x="2639060" y="6295390"/>
                  </a:cubicBezTo>
                  <a:cubicBezTo>
                    <a:pt x="1184910" y="6295390"/>
                    <a:pt x="0" y="5110480"/>
                    <a:pt x="0" y="3655060"/>
                  </a:cubicBezTo>
                  <a:lnTo>
                    <a:pt x="0" y="2721610"/>
                  </a:lnTo>
                  <a:cubicBezTo>
                    <a:pt x="0" y="1264920"/>
                    <a:pt x="1184910" y="80010"/>
                    <a:pt x="2640330" y="80010"/>
                  </a:cubicBezTo>
                  <a:cubicBezTo>
                    <a:pt x="2650490" y="80010"/>
                    <a:pt x="3683000" y="0"/>
                    <a:pt x="5015230" y="0"/>
                  </a:cubicBezTo>
                  <a:cubicBezTo>
                    <a:pt x="6336030" y="0"/>
                    <a:pt x="7362190" y="77470"/>
                    <a:pt x="7390130" y="80010"/>
                  </a:cubicBezTo>
                  <a:cubicBezTo>
                    <a:pt x="8845550" y="80010"/>
                    <a:pt x="10030461" y="1264920"/>
                    <a:pt x="10030461" y="2720340"/>
                  </a:cubicBezTo>
                  <a:lnTo>
                    <a:pt x="10030461" y="3653790"/>
                  </a:lnTo>
                  <a:cubicBezTo>
                    <a:pt x="10030461" y="5110480"/>
                    <a:pt x="8845551" y="6294120"/>
                    <a:pt x="7390130" y="6294120"/>
                  </a:cubicBezTo>
                  <a:cubicBezTo>
                    <a:pt x="7381240" y="6295390"/>
                    <a:pt x="6347460" y="6375400"/>
                    <a:pt x="5015230" y="6375400"/>
                  </a:cubicBezTo>
                  <a:close/>
                  <a:moveTo>
                    <a:pt x="5015230" y="25400"/>
                  </a:moveTo>
                  <a:cubicBezTo>
                    <a:pt x="3684270" y="25400"/>
                    <a:pt x="2651760" y="105410"/>
                    <a:pt x="2641600" y="105410"/>
                  </a:cubicBezTo>
                  <a:cubicBezTo>
                    <a:pt x="1198880" y="105410"/>
                    <a:pt x="25400" y="1278890"/>
                    <a:pt x="25400" y="2720340"/>
                  </a:cubicBezTo>
                  <a:lnTo>
                    <a:pt x="25400" y="3653790"/>
                  </a:lnTo>
                  <a:cubicBezTo>
                    <a:pt x="25400" y="5095240"/>
                    <a:pt x="1198880" y="6268720"/>
                    <a:pt x="2640330" y="6268720"/>
                  </a:cubicBezTo>
                  <a:cubicBezTo>
                    <a:pt x="2651760" y="6269990"/>
                    <a:pt x="3684270" y="6348730"/>
                    <a:pt x="5015230" y="6348730"/>
                  </a:cubicBezTo>
                  <a:cubicBezTo>
                    <a:pt x="6346190" y="6348730"/>
                    <a:pt x="7378700" y="6268720"/>
                    <a:pt x="7388860" y="6268720"/>
                  </a:cubicBezTo>
                  <a:cubicBezTo>
                    <a:pt x="8831580" y="6268720"/>
                    <a:pt x="10005060" y="5095240"/>
                    <a:pt x="10005060" y="3653790"/>
                  </a:cubicBezTo>
                  <a:lnTo>
                    <a:pt x="10005060" y="2720340"/>
                  </a:lnTo>
                  <a:cubicBezTo>
                    <a:pt x="10005060" y="1278890"/>
                    <a:pt x="8831580" y="105410"/>
                    <a:pt x="7390130" y="105410"/>
                  </a:cubicBezTo>
                  <a:lnTo>
                    <a:pt x="7388861" y="105410"/>
                  </a:lnTo>
                  <a:cubicBezTo>
                    <a:pt x="7378700" y="105410"/>
                    <a:pt x="6346190" y="25400"/>
                    <a:pt x="5015230" y="25400"/>
                  </a:cubicBezTo>
                  <a:close/>
                </a:path>
              </a:pathLst>
            </a:custGeom>
            <a:solidFill>
              <a:srgbClr val="FFCBC6"/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722272" y="7876823"/>
            <a:ext cx="3894227" cy="219050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762000" y="790575"/>
            <a:ext cx="6096000" cy="1266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F96B2D"/>
                </a:solidFill>
                <a:latin typeface="TT Firs Neue Black"/>
              </a:rPr>
              <a:t>МОДЕЛЬ ПАТРИОТИЧЕСКОГО ВОСПИТАНИЯ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40153" y="2840238"/>
            <a:ext cx="4916005" cy="88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7"/>
              </a:lnSpc>
            </a:pPr>
            <a:r>
              <a:rPr lang="en-US" sz="2555">
                <a:solidFill>
                  <a:srgbClr val="4B3D3D"/>
                </a:solidFill>
                <a:latin typeface="Open Sans Bold"/>
              </a:rPr>
              <a:t>Экологическое направление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9055" y="4133112"/>
            <a:ext cx="4597199" cy="867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76"/>
              </a:lnSpc>
            </a:pPr>
            <a:r>
              <a:rPr lang="en-US" sz="2483">
                <a:solidFill>
                  <a:srgbClr val="4B3D3D"/>
                </a:solidFill>
                <a:latin typeface="Open Sans Bold"/>
              </a:rPr>
              <a:t>Историко -краеведческое направление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74850" y="6853610"/>
            <a:ext cx="510138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4B3D3D"/>
                </a:solidFill>
                <a:latin typeface="Open Sans Bold"/>
              </a:rPr>
              <a:t>Культурное направление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0" y="10500730"/>
            <a:ext cx="7620000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1374B9"/>
                </a:solidFill>
                <a:latin typeface="Open Sans Light Bold"/>
              </a:rPr>
              <a:t>Особенности организации предметно-пространственной среды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946071" y="11915946"/>
            <a:ext cx="2359223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4B3D3D"/>
                </a:solidFill>
                <a:latin typeface="Open Sans Light Bold"/>
              </a:rPr>
              <a:t>Мини выставки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656355" y="15346003"/>
            <a:ext cx="3594050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4B3D3D"/>
                </a:solidFill>
                <a:latin typeface="Open Sans Light Bold"/>
              </a:rPr>
              <a:t>Творческие мастерские</a:t>
            </a:r>
            <a:r>
              <a:rPr lang="en-US" sz="2199">
                <a:solidFill>
                  <a:srgbClr val="000000"/>
                </a:solidFill>
                <a:latin typeface="Open Sans Light"/>
              </a:rPr>
              <a:t>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58391" y="14057886"/>
            <a:ext cx="2901702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 Light Bold"/>
              </a:rPr>
              <a:t>Центр краевед</a:t>
            </a:r>
            <a:r>
              <a:rPr lang="en-US" sz="2199">
                <a:solidFill>
                  <a:srgbClr val="4B3D3D"/>
                </a:solidFill>
                <a:latin typeface="Open Sans Light Bold"/>
              </a:rPr>
              <a:t>ения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916152" y="6920396"/>
            <a:ext cx="3648075" cy="1661993"/>
            <a:chOff x="0" y="0"/>
            <a:chExt cx="1393825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938250" cy="6350000"/>
            </a:xfrm>
            <a:custGeom>
              <a:avLst/>
              <a:gdLst/>
              <a:ahLst/>
              <a:cxnLst/>
              <a:rect l="l" t="t" r="r" b="b"/>
              <a:pathLst>
                <a:path w="13938250" h="6350000">
                  <a:moveTo>
                    <a:pt x="12528550" y="6350000"/>
                  </a:moveTo>
                  <a:lnTo>
                    <a:pt x="1410970" y="6350000"/>
                  </a:lnTo>
                  <a:cubicBezTo>
                    <a:pt x="631190" y="6350000"/>
                    <a:pt x="0" y="5718810"/>
                    <a:pt x="0" y="4939030"/>
                  </a:cubicBezTo>
                  <a:lnTo>
                    <a:pt x="0" y="4895850"/>
                  </a:lnTo>
                  <a:cubicBezTo>
                    <a:pt x="0" y="2037080"/>
                    <a:pt x="2317750" y="0"/>
                    <a:pt x="5175250" y="0"/>
                  </a:cubicBezTo>
                  <a:lnTo>
                    <a:pt x="8763000" y="0"/>
                  </a:lnTo>
                  <a:cubicBezTo>
                    <a:pt x="11621770" y="0"/>
                    <a:pt x="13938250" y="2037080"/>
                    <a:pt x="13938250" y="4895850"/>
                  </a:cubicBezTo>
                  <a:lnTo>
                    <a:pt x="13938250" y="4939030"/>
                  </a:lnTo>
                  <a:cubicBezTo>
                    <a:pt x="13938250" y="5718810"/>
                    <a:pt x="13307061" y="6350000"/>
                    <a:pt x="12528550" y="6350000"/>
                  </a:cubicBezTo>
                  <a:cubicBezTo>
                    <a:pt x="12528550" y="6350000"/>
                    <a:pt x="12528550" y="6350000"/>
                    <a:pt x="12528550" y="635000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1998947" y="11322986"/>
            <a:ext cx="3622106" cy="2037409"/>
            <a:chOff x="0" y="0"/>
            <a:chExt cx="1128903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1287761" cy="6350000"/>
            </a:xfrm>
            <a:custGeom>
              <a:avLst/>
              <a:gdLst/>
              <a:ahLst/>
              <a:cxnLst/>
              <a:rect l="l" t="t" r="r" b="b"/>
              <a:pathLst>
                <a:path w="11287761" h="6350000">
                  <a:moveTo>
                    <a:pt x="0" y="5824220"/>
                  </a:moveTo>
                  <a:lnTo>
                    <a:pt x="0" y="525780"/>
                  </a:lnTo>
                  <a:cubicBezTo>
                    <a:pt x="0" y="234950"/>
                    <a:pt x="234950" y="0"/>
                    <a:pt x="525780" y="0"/>
                  </a:cubicBezTo>
                  <a:lnTo>
                    <a:pt x="10761980" y="0"/>
                  </a:lnTo>
                  <a:cubicBezTo>
                    <a:pt x="11052811" y="0"/>
                    <a:pt x="11287761" y="234950"/>
                    <a:pt x="11287761" y="525780"/>
                  </a:cubicBezTo>
                  <a:lnTo>
                    <a:pt x="11287761" y="5822950"/>
                  </a:lnTo>
                  <a:cubicBezTo>
                    <a:pt x="11287761" y="6113780"/>
                    <a:pt x="11052811" y="6348730"/>
                    <a:pt x="10761980" y="6348730"/>
                  </a:cubicBezTo>
                  <a:lnTo>
                    <a:pt x="525780" y="6348730"/>
                  </a:lnTo>
                  <a:cubicBezTo>
                    <a:pt x="236220" y="6350000"/>
                    <a:pt x="0" y="6115050"/>
                    <a:pt x="0" y="5824220"/>
                  </a:cubicBezTo>
                  <a:cubicBezTo>
                    <a:pt x="0" y="5824220"/>
                    <a:pt x="0" y="5824220"/>
                    <a:pt x="0" y="582422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693147" y="16356996"/>
            <a:ext cx="2196906" cy="2196906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1270"/>
            </a:xfrm>
            <a:custGeom>
              <a:avLst/>
              <a:gdLst/>
              <a:ahLst/>
              <a:cxnLst/>
              <a:rect l="l" t="t" r="r" b="b"/>
              <a:pathLst>
                <a:path w="6350000" h="635127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2051864" y="8747984"/>
            <a:ext cx="3512363" cy="2232472"/>
            <a:chOff x="0" y="0"/>
            <a:chExt cx="10030460" cy="6375400"/>
          </a:xfrm>
        </p:grpSpPr>
        <p:sp>
          <p:nvSpPr>
            <p:cNvPr id="9" name="Freeform 9"/>
            <p:cNvSpPr/>
            <p:nvPr/>
          </p:nvSpPr>
          <p:spPr>
            <a:xfrm>
              <a:off x="12700" y="12700"/>
              <a:ext cx="10005061" cy="6350000"/>
            </a:xfrm>
            <a:custGeom>
              <a:avLst/>
              <a:gdLst/>
              <a:ahLst/>
              <a:cxnLst/>
              <a:rect l="l" t="t" r="r" b="b"/>
              <a:pathLst>
                <a:path w="10005061" h="6350000">
                  <a:moveTo>
                    <a:pt x="7377430" y="80010"/>
                  </a:moveTo>
                  <a:cubicBezTo>
                    <a:pt x="7377430" y="80010"/>
                    <a:pt x="6350000" y="0"/>
                    <a:pt x="5002530" y="0"/>
                  </a:cubicBezTo>
                  <a:cubicBezTo>
                    <a:pt x="3655060" y="0"/>
                    <a:pt x="2627630" y="80010"/>
                    <a:pt x="2627630" y="80010"/>
                  </a:cubicBezTo>
                  <a:cubicBezTo>
                    <a:pt x="1176020" y="80010"/>
                    <a:pt x="0" y="1257300"/>
                    <a:pt x="0" y="2707640"/>
                  </a:cubicBezTo>
                  <a:lnTo>
                    <a:pt x="0" y="3134360"/>
                  </a:lnTo>
                  <a:lnTo>
                    <a:pt x="0" y="3214370"/>
                  </a:lnTo>
                  <a:lnTo>
                    <a:pt x="0" y="3641090"/>
                  </a:lnTo>
                  <a:cubicBezTo>
                    <a:pt x="0" y="5092700"/>
                    <a:pt x="1176020" y="6269990"/>
                    <a:pt x="2627630" y="6269990"/>
                  </a:cubicBezTo>
                  <a:cubicBezTo>
                    <a:pt x="2627630" y="6269990"/>
                    <a:pt x="3655060" y="6350000"/>
                    <a:pt x="5002530" y="6350000"/>
                  </a:cubicBezTo>
                  <a:cubicBezTo>
                    <a:pt x="6350000" y="6350000"/>
                    <a:pt x="7377430" y="6269990"/>
                    <a:pt x="7377430" y="6269990"/>
                  </a:cubicBezTo>
                  <a:cubicBezTo>
                    <a:pt x="8829040" y="6269990"/>
                    <a:pt x="10005061" y="5093970"/>
                    <a:pt x="10005061" y="3642360"/>
                  </a:cubicBezTo>
                  <a:lnTo>
                    <a:pt x="10005061" y="3215640"/>
                  </a:lnTo>
                  <a:lnTo>
                    <a:pt x="10005061" y="3135630"/>
                  </a:lnTo>
                  <a:lnTo>
                    <a:pt x="10005061" y="2708910"/>
                  </a:lnTo>
                  <a:cubicBezTo>
                    <a:pt x="10005060" y="1257300"/>
                    <a:pt x="8829040" y="80010"/>
                    <a:pt x="7377430" y="80010"/>
                  </a:cubicBezTo>
                  <a:close/>
                </a:path>
              </a:pathLst>
            </a:custGeom>
            <a:blipFill>
              <a:blip r:embed="rId2"/>
              <a:stretch>
                <a:fillRect l="-6415" r="-6415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10030461" cy="6375400"/>
            </a:xfrm>
            <a:custGeom>
              <a:avLst/>
              <a:gdLst/>
              <a:ahLst/>
              <a:cxnLst/>
              <a:rect l="l" t="t" r="r" b="b"/>
              <a:pathLst>
                <a:path w="10030461" h="6375400">
                  <a:moveTo>
                    <a:pt x="5015230" y="6375400"/>
                  </a:moveTo>
                  <a:cubicBezTo>
                    <a:pt x="3683000" y="6375400"/>
                    <a:pt x="2649220" y="6295390"/>
                    <a:pt x="2639060" y="6295390"/>
                  </a:cubicBezTo>
                  <a:cubicBezTo>
                    <a:pt x="1184910" y="6295390"/>
                    <a:pt x="0" y="5110480"/>
                    <a:pt x="0" y="3655060"/>
                  </a:cubicBezTo>
                  <a:lnTo>
                    <a:pt x="0" y="2721610"/>
                  </a:lnTo>
                  <a:cubicBezTo>
                    <a:pt x="0" y="1264920"/>
                    <a:pt x="1184910" y="80010"/>
                    <a:pt x="2640330" y="80010"/>
                  </a:cubicBezTo>
                  <a:cubicBezTo>
                    <a:pt x="2650490" y="80010"/>
                    <a:pt x="3683000" y="0"/>
                    <a:pt x="5015230" y="0"/>
                  </a:cubicBezTo>
                  <a:cubicBezTo>
                    <a:pt x="6336030" y="0"/>
                    <a:pt x="7362190" y="77470"/>
                    <a:pt x="7390130" y="80010"/>
                  </a:cubicBezTo>
                  <a:cubicBezTo>
                    <a:pt x="8845550" y="80010"/>
                    <a:pt x="10030461" y="1264920"/>
                    <a:pt x="10030461" y="2720340"/>
                  </a:cubicBezTo>
                  <a:lnTo>
                    <a:pt x="10030461" y="3653790"/>
                  </a:lnTo>
                  <a:cubicBezTo>
                    <a:pt x="10030461" y="5110480"/>
                    <a:pt x="8845551" y="6294120"/>
                    <a:pt x="7390130" y="6294120"/>
                  </a:cubicBezTo>
                  <a:cubicBezTo>
                    <a:pt x="7381240" y="6295390"/>
                    <a:pt x="6347460" y="6375400"/>
                    <a:pt x="5015230" y="6375400"/>
                  </a:cubicBezTo>
                  <a:close/>
                  <a:moveTo>
                    <a:pt x="5015230" y="25400"/>
                  </a:moveTo>
                  <a:cubicBezTo>
                    <a:pt x="3684270" y="25400"/>
                    <a:pt x="2651760" y="105410"/>
                    <a:pt x="2641600" y="105410"/>
                  </a:cubicBezTo>
                  <a:cubicBezTo>
                    <a:pt x="1198880" y="105410"/>
                    <a:pt x="25400" y="1278890"/>
                    <a:pt x="25400" y="2720340"/>
                  </a:cubicBezTo>
                  <a:lnTo>
                    <a:pt x="25400" y="3653790"/>
                  </a:lnTo>
                  <a:cubicBezTo>
                    <a:pt x="25400" y="5095240"/>
                    <a:pt x="1198880" y="6268720"/>
                    <a:pt x="2640330" y="6268720"/>
                  </a:cubicBezTo>
                  <a:cubicBezTo>
                    <a:pt x="2651760" y="6269990"/>
                    <a:pt x="3684270" y="6348730"/>
                    <a:pt x="5015230" y="6348730"/>
                  </a:cubicBezTo>
                  <a:cubicBezTo>
                    <a:pt x="6346190" y="6348730"/>
                    <a:pt x="7378700" y="6268720"/>
                    <a:pt x="7388860" y="6268720"/>
                  </a:cubicBezTo>
                  <a:cubicBezTo>
                    <a:pt x="8831580" y="6268720"/>
                    <a:pt x="10005060" y="5095240"/>
                    <a:pt x="10005060" y="3653790"/>
                  </a:cubicBezTo>
                  <a:lnTo>
                    <a:pt x="10005060" y="2720340"/>
                  </a:lnTo>
                  <a:cubicBezTo>
                    <a:pt x="10005060" y="1278890"/>
                    <a:pt x="8831580" y="105410"/>
                    <a:pt x="7390130" y="105410"/>
                  </a:cubicBezTo>
                  <a:lnTo>
                    <a:pt x="7388861" y="105410"/>
                  </a:lnTo>
                  <a:cubicBezTo>
                    <a:pt x="7378700" y="105410"/>
                    <a:pt x="6346190" y="25400"/>
                    <a:pt x="5015230" y="25400"/>
                  </a:cubicBezTo>
                  <a:close/>
                </a:path>
              </a:pathLst>
            </a:custGeom>
            <a:solidFill>
              <a:srgbClr val="FFCBC6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94838" y="1977237"/>
            <a:ext cx="3395601" cy="2940590"/>
            <a:chOff x="0" y="0"/>
            <a:chExt cx="6350000" cy="54991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96B2D">
                <a:alpha val="41961"/>
              </a:srgbClr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rcRect l="7798" r="7798" b="19869"/>
          <a:stretch>
            <a:fillRect/>
          </a:stretch>
        </p:blipFill>
        <p:spPr>
          <a:xfrm rot="-573273">
            <a:off x="517901" y="6797443"/>
            <a:ext cx="1104724" cy="186452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713900">
            <a:off x="5901947" y="6808660"/>
            <a:ext cx="1071190" cy="190433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179302" y="16532011"/>
            <a:ext cx="3594474" cy="2021892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5400000">
            <a:off x="1130366" y="12865710"/>
            <a:ext cx="1929337" cy="342993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287450" y="13616008"/>
            <a:ext cx="2572449" cy="1929337"/>
          </a:xfrm>
          <a:prstGeom prst="rect">
            <a:avLst/>
          </a:prstGeom>
        </p:spPr>
      </p:pic>
      <p:grpSp>
        <p:nvGrpSpPr>
          <p:cNvPr id="18" name="Group 18"/>
          <p:cNvGrpSpPr>
            <a:grpSpLocks noChangeAspect="1"/>
          </p:cNvGrpSpPr>
          <p:nvPr/>
        </p:nvGrpSpPr>
        <p:grpSpPr>
          <a:xfrm>
            <a:off x="3764784" y="1801191"/>
            <a:ext cx="3598887" cy="3116636"/>
            <a:chOff x="0" y="0"/>
            <a:chExt cx="6350000" cy="54991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009D5A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517901" y="3081795"/>
            <a:ext cx="2549476" cy="1712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4"/>
              </a:lnSpc>
            </a:pPr>
            <a:r>
              <a:rPr lang="en-US" sz="1767">
                <a:solidFill>
                  <a:srgbClr val="4B3D3D"/>
                </a:solidFill>
                <a:latin typeface="TT Firs Neue Black"/>
              </a:rPr>
              <a:t>Авторская программа "Детство на берегу Клязьмы или зайцы Коска и Мотя приглашают в гости"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40963" y="291312"/>
            <a:ext cx="6096000" cy="168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>
                <a:solidFill>
                  <a:srgbClr val="F96B2D"/>
                </a:solidFill>
                <a:latin typeface="TT Firs Neue Black"/>
              </a:rPr>
              <a:t>ОСОБЕННОСТИ ОРГАНИЗАЦИИ ВОСПИТАТЕЛЬНОГО ПРОЦЕССА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916152" y="6891821"/>
            <a:ext cx="3648075" cy="164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4B3D3D"/>
                </a:solidFill>
                <a:latin typeface="TT Firs Neue Black"/>
              </a:rPr>
              <a:t>УКЛАД  ДОУ: </a:t>
            </a:r>
          </a:p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4B3D3D"/>
                </a:solidFill>
                <a:latin typeface="TT Firs Neue Black"/>
              </a:rPr>
              <a:t>события, виды деятельности</a:t>
            </a:r>
          </a:p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4B3D3D"/>
                </a:solidFill>
                <a:latin typeface="TT Firs Neue Black"/>
              </a:rPr>
              <a:t>сообщества</a:t>
            </a:r>
          </a:p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4B3D3D"/>
                </a:solidFill>
                <a:latin typeface="TT Firs Neue Black"/>
              </a:rPr>
              <a:t>воспитывающая среда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095034" y="11503808"/>
            <a:ext cx="3622106" cy="1647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4B3D3D"/>
                </a:solidFill>
                <a:latin typeface="TT Firs Neue Black"/>
              </a:rPr>
              <a:t>Социальное партнерство:</a:t>
            </a:r>
          </a:p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4B3D3D"/>
                </a:solidFill>
                <a:latin typeface="TT Firs Neue Black"/>
              </a:rPr>
              <a:t>МДОУ СОШ № 5</a:t>
            </a:r>
          </a:p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4B3D3D"/>
                </a:solidFill>
                <a:latin typeface="TT Firs Neue Black"/>
              </a:rPr>
              <a:t>Детская библиотека</a:t>
            </a:r>
          </a:p>
          <a:p>
            <a:pPr algn="ctr">
              <a:lnSpc>
                <a:spcPts val="2660"/>
              </a:lnSpc>
            </a:pPr>
            <a:r>
              <a:rPr lang="en-US" sz="1900">
                <a:solidFill>
                  <a:srgbClr val="4B3D3D"/>
                </a:solidFill>
                <a:latin typeface="TT Firs Neue Black"/>
              </a:rPr>
              <a:t>Ковровский историко-мемориальный музей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42796" y="16503436"/>
            <a:ext cx="2097609" cy="1661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24"/>
              </a:lnSpc>
            </a:pPr>
            <a:r>
              <a:rPr lang="en-US" sz="1589">
                <a:solidFill>
                  <a:srgbClr val="4B3D3D"/>
                </a:solidFill>
                <a:latin typeface="TT Firs Neue Black"/>
              </a:rPr>
              <a:t>Взаимодействие с родителями</a:t>
            </a:r>
          </a:p>
          <a:p>
            <a:pPr algn="ctr">
              <a:lnSpc>
                <a:spcPts val="2224"/>
              </a:lnSpc>
            </a:pPr>
            <a:r>
              <a:rPr lang="en-US" sz="1589">
                <a:solidFill>
                  <a:srgbClr val="4B3D3D"/>
                </a:solidFill>
                <a:latin typeface="TT Firs Neue Black"/>
              </a:rPr>
              <a:t>педагогическая поддержка</a:t>
            </a:r>
          </a:p>
          <a:p>
            <a:pPr algn="ctr">
              <a:lnSpc>
                <a:spcPts val="2224"/>
              </a:lnSpc>
            </a:pPr>
            <a:r>
              <a:rPr lang="en-US" sz="1589">
                <a:solidFill>
                  <a:srgbClr val="4B3D3D"/>
                </a:solidFill>
                <a:latin typeface="TT Firs Neue Black"/>
              </a:rPr>
              <a:t>педагогическое партнерство</a:t>
            </a:r>
          </a:p>
        </p:txBody>
      </p:sp>
      <p:sp>
        <p:nvSpPr>
          <p:cNvPr id="25" name="TextBox 25"/>
          <p:cNvSpPr txBox="1"/>
          <p:nvPr/>
        </p:nvSpPr>
        <p:spPr>
          <a:xfrm rot="-1374346">
            <a:off x="3824449" y="3668423"/>
            <a:ext cx="3480612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4B3D3D"/>
                </a:solidFill>
                <a:latin typeface="Open Sans Light Bold"/>
              </a:rPr>
              <a:t>программа воспитания ДОУ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1732" y="5093533"/>
            <a:ext cx="1465287" cy="207618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90776" y="1551142"/>
            <a:ext cx="1308400" cy="185388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727532" y="3251631"/>
            <a:ext cx="1299943" cy="18419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63268" y="1395225"/>
            <a:ext cx="1135415" cy="160878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521889" y="4804172"/>
            <a:ext cx="1376268" cy="19500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8146" y="8802594"/>
            <a:ext cx="2675054" cy="200629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782243" y="6927915"/>
            <a:ext cx="2296460" cy="17223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790584" y="8802594"/>
            <a:ext cx="2272004" cy="170400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467640" y="11260426"/>
            <a:ext cx="2917891" cy="218841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62000" y="11260426"/>
            <a:ext cx="2857411" cy="214305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2489303" y="13628555"/>
            <a:ext cx="3096414" cy="232231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41347" y="16281977"/>
            <a:ext cx="3298858" cy="247414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4107329" y="16408561"/>
            <a:ext cx="3229040" cy="2421780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862263" y="407002"/>
            <a:ext cx="6386763" cy="1047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96B2D"/>
                </a:solidFill>
                <a:latin typeface="TT Firs Neue Black"/>
              </a:rPr>
              <a:t>Формы образовательной деятельности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88146" y="1829418"/>
            <a:ext cx="2998358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TT Firs Neue Black Bold"/>
              </a:rPr>
              <a:t>социально-коммуникативное </a:t>
            </a:r>
          </a:p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TT Firs Neue Black Bold"/>
              </a:rPr>
              <a:t>развитие:</a:t>
            </a:r>
          </a:p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TT Firs Neue Black Bold"/>
              </a:rPr>
              <a:t>совместная игра с воспитателем</a:t>
            </a:r>
          </a:p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TT Firs Neue Black Bold"/>
              </a:rPr>
              <a:t>праздник</a:t>
            </a:r>
          </a:p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TT Firs Neue Black Bold"/>
              </a:rPr>
              <a:t>педагогические ситуации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993781" y="1829418"/>
            <a:ext cx="3379738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TT Firs Neue Black"/>
              </a:rPr>
              <a:t>познавательное развитие</a:t>
            </a:r>
          </a:p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TT Firs Neue Black"/>
              </a:rPr>
              <a:t>проектная деятельность</a:t>
            </a:r>
          </a:p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TT Firs Neue Black"/>
              </a:rPr>
              <a:t>экскурсии </a:t>
            </a:r>
          </a:p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TT Firs Neue Black"/>
              </a:rPr>
              <a:t>конструирование</a:t>
            </a:r>
          </a:p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TT Firs Neue Black"/>
              </a:rPr>
              <a:t>исследовательская деятельность</a:t>
            </a:r>
          </a:p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TT Firs Neue Black"/>
              </a:rPr>
              <a:t>рассказ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62263" y="3614619"/>
            <a:ext cx="3605377" cy="1478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TT Firs Neue Black"/>
              </a:rPr>
              <a:t>речевое развитие:</a:t>
            </a:r>
          </a:p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TT Firs Neue Black"/>
              </a:rPr>
              <a:t>чтение</a:t>
            </a:r>
          </a:p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TT Firs Neue Black"/>
              </a:rPr>
              <a:t>беседа</a:t>
            </a:r>
          </a:p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TT Firs Neue Black"/>
              </a:rPr>
              <a:t>инсценирование</a:t>
            </a:r>
          </a:p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TT Firs Neue Black"/>
              </a:rPr>
              <a:t>обсуждение</a:t>
            </a:r>
          </a:p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TT Firs Neue Black"/>
              </a:rPr>
              <a:t>рссматривание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51732" y="5587018"/>
            <a:ext cx="3603913" cy="123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TT Firs Neue Black"/>
              </a:rPr>
              <a:t>художественно-эстетическое развитие:</a:t>
            </a:r>
          </a:p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TT Firs Neue Black Bold"/>
              </a:rPr>
              <a:t>слушание народной, классической, детской музыки</a:t>
            </a:r>
          </a:p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TT Firs Neue Black Bold"/>
              </a:rPr>
              <a:t>организация выставок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425926" y="5322219"/>
            <a:ext cx="2414588" cy="983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TT Firs Neue Black"/>
              </a:rPr>
              <a:t>физическое развитие:</a:t>
            </a:r>
          </a:p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TT Firs Neue Black"/>
              </a:rPr>
              <a:t>игра</a:t>
            </a:r>
          </a:p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TT Firs Neue Black"/>
              </a:rPr>
              <a:t>физкультурные досуги</a:t>
            </a:r>
          </a:p>
          <a:p>
            <a:pPr algn="ctr">
              <a:lnSpc>
                <a:spcPts val="1960"/>
              </a:lnSpc>
            </a:pPr>
            <a:r>
              <a:rPr lang="en-US" sz="1400">
                <a:solidFill>
                  <a:srgbClr val="000000"/>
                </a:solidFill>
                <a:latin typeface="TT Firs Neue Black"/>
              </a:rPr>
              <a:t>спортивные состязания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85800" y="8142179"/>
            <a:ext cx="1893840" cy="372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dirty="0" err="1">
                <a:solidFill>
                  <a:srgbClr val="000000"/>
                </a:solidFill>
                <a:latin typeface="Open Sans Light"/>
              </a:rPr>
              <a:t>праздники</a:t>
            </a:r>
            <a:endParaRPr lang="en-US" sz="2199" dirty="0">
              <a:solidFill>
                <a:srgbClr val="000000"/>
              </a:solidFill>
              <a:latin typeface="Open Sans Ligh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3002814" y="9319577"/>
            <a:ext cx="1614372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 Light"/>
              </a:rPr>
              <a:t>эстафеты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489303" y="10887681"/>
            <a:ext cx="3132683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 Light"/>
              </a:rPr>
              <a:t>познавательные досуги</a:t>
            </a:r>
          </a:p>
        </p:txBody>
      </p:sp>
      <p:sp>
        <p:nvSpPr>
          <p:cNvPr id="24" name="TextBox 24"/>
          <p:cNvSpPr txBox="1"/>
          <p:nvPr/>
        </p:nvSpPr>
        <p:spPr>
          <a:xfrm rot="-3188593">
            <a:off x="5420390" y="15196129"/>
            <a:ext cx="2099667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 Light"/>
              </a:rPr>
              <a:t>трудовые акции</a:t>
            </a:r>
          </a:p>
        </p:txBody>
      </p:sp>
      <p:sp>
        <p:nvSpPr>
          <p:cNvPr id="25" name="TextBox 25"/>
          <p:cNvSpPr txBox="1"/>
          <p:nvPr/>
        </p:nvSpPr>
        <p:spPr>
          <a:xfrm rot="-1472635">
            <a:off x="452722" y="15579768"/>
            <a:ext cx="1456549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>
                <a:solidFill>
                  <a:srgbClr val="000000"/>
                </a:solidFill>
                <a:latin typeface="Open Sans Light"/>
              </a:rPr>
              <a:t>выставки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6022" b="16022"/>
          <a:stretch>
            <a:fillRect/>
          </a:stretch>
        </p:blipFill>
        <p:spPr>
          <a:xfrm>
            <a:off x="1290328" y="2138008"/>
            <a:ext cx="1145829" cy="10381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22156" y="2138008"/>
            <a:ext cx="1109411" cy="11094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10729" y="1791586"/>
            <a:ext cx="1731042" cy="17310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69743" y="7262248"/>
            <a:ext cx="3187000" cy="17926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369476" y="7262248"/>
            <a:ext cx="2162091" cy="162156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96923" y="9378972"/>
            <a:ext cx="5214861" cy="29333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270709" y="15275622"/>
            <a:ext cx="4471062" cy="301237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 t="2094" b="2094"/>
          <a:stretch>
            <a:fillRect/>
          </a:stretch>
        </p:blipFill>
        <p:spPr>
          <a:xfrm>
            <a:off x="3339482" y="12528108"/>
            <a:ext cx="3474574" cy="256335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660370" y="440700"/>
            <a:ext cx="4431761" cy="575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46"/>
              </a:lnSpc>
            </a:pPr>
            <a:r>
              <a:rPr lang="en-US" sz="3390">
                <a:solidFill>
                  <a:srgbClr val="F96B2D"/>
                </a:solidFill>
                <a:latin typeface="TT Firs Neue Black"/>
              </a:rPr>
              <a:t>Результативность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02921" y="1284765"/>
            <a:ext cx="5946130" cy="2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4"/>
              </a:lnSpc>
            </a:pPr>
            <a:r>
              <a:rPr lang="en-US" sz="1596">
                <a:solidFill>
                  <a:srgbClr val="4B3D3D"/>
                </a:solidFill>
                <a:latin typeface="Open Sans Light Bold"/>
              </a:rPr>
              <a:t>Участие в городском конкурсе "Сударыня Масленница</a:t>
            </a:r>
            <a:r>
              <a:rPr lang="en-US" sz="1596">
                <a:solidFill>
                  <a:srgbClr val="1374B9"/>
                </a:solidFill>
                <a:latin typeface="Open Sans Light"/>
              </a:rPr>
              <a:t>"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6923" y="3878550"/>
            <a:ext cx="5008364" cy="1092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4B3D3D"/>
                </a:solidFill>
                <a:latin typeface="Open Sans Light Bold"/>
              </a:rPr>
              <a:t>Участие в городской заочной игре-викторине </a:t>
            </a:r>
          </a:p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4B3D3D"/>
                </a:solidFill>
                <a:latin typeface="Open Sans Light Bold"/>
              </a:rPr>
              <a:t>"Гордимся городом своим"</a:t>
            </a:r>
          </a:p>
          <a:p>
            <a:pPr algn="ctr">
              <a:lnSpc>
                <a:spcPts val="2222"/>
              </a:lnSpc>
            </a:pPr>
            <a:endParaRPr lang="en-US" sz="1599">
              <a:solidFill>
                <a:srgbClr val="4B3D3D"/>
              </a:solidFill>
              <a:latin typeface="Open Sans Light Bold"/>
            </a:endParaRPr>
          </a:p>
          <a:p>
            <a:pPr algn="ctr">
              <a:lnSpc>
                <a:spcPts val="2222"/>
              </a:lnSpc>
            </a:pPr>
            <a:r>
              <a:rPr lang="en-US" sz="1587">
                <a:solidFill>
                  <a:srgbClr val="000000"/>
                </a:solidFill>
                <a:latin typeface="Open Sans Light Bold"/>
              </a:rPr>
              <a:t>участвовало 44%  детей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28258" y="5582380"/>
            <a:ext cx="6363483" cy="1092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4B3D3D"/>
                </a:solidFill>
                <a:latin typeface="Open Sans Light Bold"/>
              </a:rPr>
              <a:t>Повышение квалификации педагогов через участие в методической работе - 100% педагогов, </a:t>
            </a:r>
          </a:p>
          <a:p>
            <a:pPr algn="ctr">
              <a:lnSpc>
                <a:spcPts val="2239"/>
              </a:lnSpc>
            </a:pPr>
            <a:r>
              <a:rPr lang="en-US" sz="1599">
                <a:solidFill>
                  <a:srgbClr val="4B3D3D"/>
                </a:solidFill>
                <a:latin typeface="Open Sans Light Bold"/>
              </a:rPr>
              <a:t>прохождении курсов повышения квалификации по теме реализации регионального компонента -30% педагогов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936179" y="15887252"/>
            <a:ext cx="2551212" cy="2967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9"/>
              </a:lnSpc>
            </a:pPr>
            <a:r>
              <a:rPr lang="en-US" sz="1292">
                <a:solidFill>
                  <a:srgbClr val="000000"/>
                </a:solidFill>
                <a:latin typeface="TT Firs Neue Black"/>
              </a:rPr>
              <a:t>Что мы Родиной зовём?</a:t>
            </a:r>
          </a:p>
          <a:p>
            <a:pPr algn="ctr">
              <a:lnSpc>
                <a:spcPts val="1809"/>
              </a:lnSpc>
            </a:pPr>
            <a:r>
              <a:rPr lang="en-US" sz="1292">
                <a:solidFill>
                  <a:srgbClr val="000000"/>
                </a:solidFill>
                <a:latin typeface="TT Firs Neue Black"/>
              </a:rPr>
              <a:t>Дом, где мы с тобой живём,</a:t>
            </a:r>
          </a:p>
          <a:p>
            <a:pPr algn="ctr">
              <a:lnSpc>
                <a:spcPts val="1809"/>
              </a:lnSpc>
            </a:pPr>
            <a:r>
              <a:rPr lang="en-US" sz="1292">
                <a:solidFill>
                  <a:srgbClr val="000000"/>
                </a:solidFill>
                <a:latin typeface="TT Firs Neue Black"/>
              </a:rPr>
              <a:t>И берёзки, вдоль которых</a:t>
            </a:r>
          </a:p>
          <a:p>
            <a:pPr algn="ctr">
              <a:lnSpc>
                <a:spcPts val="1809"/>
              </a:lnSpc>
            </a:pPr>
            <a:r>
              <a:rPr lang="en-US" sz="1292">
                <a:solidFill>
                  <a:srgbClr val="000000"/>
                </a:solidFill>
                <a:latin typeface="TT Firs Neue Black"/>
              </a:rPr>
              <a:t>Рядом с мамой мы идём.</a:t>
            </a:r>
          </a:p>
          <a:p>
            <a:pPr algn="ctr">
              <a:lnSpc>
                <a:spcPts val="1809"/>
              </a:lnSpc>
            </a:pPr>
            <a:r>
              <a:rPr lang="en-US" sz="1292">
                <a:solidFill>
                  <a:srgbClr val="000000"/>
                </a:solidFill>
                <a:latin typeface="TT Firs Neue Black"/>
              </a:rPr>
              <a:t>Что мы Родиной зовём?</a:t>
            </a:r>
          </a:p>
          <a:p>
            <a:pPr algn="ctr">
              <a:lnSpc>
                <a:spcPts val="1809"/>
              </a:lnSpc>
            </a:pPr>
            <a:r>
              <a:rPr lang="en-US" sz="1292">
                <a:solidFill>
                  <a:srgbClr val="000000"/>
                </a:solidFill>
                <a:latin typeface="TT Firs Neue Black"/>
              </a:rPr>
              <a:t>Поле с тонким колоском,</a:t>
            </a:r>
          </a:p>
          <a:p>
            <a:pPr algn="ctr">
              <a:lnSpc>
                <a:spcPts val="1809"/>
              </a:lnSpc>
            </a:pPr>
            <a:r>
              <a:rPr lang="en-US" sz="1292">
                <a:solidFill>
                  <a:srgbClr val="000000"/>
                </a:solidFill>
                <a:latin typeface="TT Firs Neue Black"/>
              </a:rPr>
              <a:t>Наши праздники и песни,</a:t>
            </a:r>
          </a:p>
          <a:p>
            <a:pPr algn="ctr">
              <a:lnSpc>
                <a:spcPts val="1809"/>
              </a:lnSpc>
            </a:pPr>
            <a:r>
              <a:rPr lang="en-US" sz="1292">
                <a:solidFill>
                  <a:srgbClr val="000000"/>
                </a:solidFill>
                <a:latin typeface="TT Firs Neue Black"/>
              </a:rPr>
              <a:t>Тёплый вечер за окном.</a:t>
            </a:r>
          </a:p>
          <a:p>
            <a:pPr algn="ctr">
              <a:lnSpc>
                <a:spcPts val="1809"/>
              </a:lnSpc>
            </a:pPr>
            <a:r>
              <a:rPr lang="en-US" sz="1292">
                <a:solidFill>
                  <a:srgbClr val="000000"/>
                </a:solidFill>
                <a:latin typeface="TT Firs Neue Black"/>
              </a:rPr>
              <a:t>Что мы Родиной зовём?</a:t>
            </a:r>
          </a:p>
          <a:p>
            <a:pPr algn="ctr">
              <a:lnSpc>
                <a:spcPts val="1809"/>
              </a:lnSpc>
            </a:pPr>
            <a:r>
              <a:rPr lang="en-US" sz="1292">
                <a:solidFill>
                  <a:srgbClr val="000000"/>
                </a:solidFill>
                <a:latin typeface="TT Firs Neue Black"/>
              </a:rPr>
              <a:t>Всё, что в сердце бережём,</a:t>
            </a:r>
          </a:p>
          <a:p>
            <a:pPr algn="ctr">
              <a:lnSpc>
                <a:spcPts val="1809"/>
              </a:lnSpc>
            </a:pPr>
            <a:r>
              <a:rPr lang="en-US" sz="1292">
                <a:solidFill>
                  <a:srgbClr val="000000"/>
                </a:solidFill>
                <a:latin typeface="TT Firs Neue Black"/>
              </a:rPr>
              <a:t>И под небом синим-синим</a:t>
            </a:r>
          </a:p>
          <a:p>
            <a:pPr algn="ctr">
              <a:lnSpc>
                <a:spcPts val="1809"/>
              </a:lnSpc>
            </a:pPr>
            <a:r>
              <a:rPr lang="en-US" sz="1292">
                <a:solidFill>
                  <a:srgbClr val="000000"/>
                </a:solidFill>
                <a:latin typeface="TT Firs Neue Black"/>
              </a:rPr>
              <a:t>Флаг России над Кремлём.</a:t>
            </a:r>
          </a:p>
          <a:p>
            <a:pPr algn="ctr">
              <a:lnSpc>
                <a:spcPts val="1809"/>
              </a:lnSpc>
            </a:pPr>
            <a:endParaRPr lang="en-US" sz="1292">
              <a:solidFill>
                <a:srgbClr val="000000"/>
              </a:solidFill>
              <a:latin typeface="TT Firs Neue Blac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481</Words>
  <Application>Microsoft Office PowerPoint</Application>
  <PresentationFormat>Произвольный</PresentationFormat>
  <Paragraphs>117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7" baseType="lpstr">
      <vt:lpstr>TT Firs Neue Bold</vt:lpstr>
      <vt:lpstr>Open Sans Bold</vt:lpstr>
      <vt:lpstr>TT Firs Neue</vt:lpstr>
      <vt:lpstr>Open Sans Light</vt:lpstr>
      <vt:lpstr>Open Sans Light Bold</vt:lpstr>
      <vt:lpstr>Arial</vt:lpstr>
      <vt:lpstr>TT Firs Neue Black</vt:lpstr>
      <vt:lpstr>TT Firs Neue Black Bold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[Исходный размер] Разноцветная Выразительная и Массивная Инфографика</dc:title>
  <dc:creator>ДОУ 57</dc:creator>
  <cp:lastModifiedBy>user</cp:lastModifiedBy>
  <cp:revision>2</cp:revision>
  <dcterms:created xsi:type="dcterms:W3CDTF">2006-08-16T00:00:00Z</dcterms:created>
  <dcterms:modified xsi:type="dcterms:W3CDTF">2022-02-08T12:04:12Z</dcterms:modified>
  <dc:identifier>DAE1IFSmDmI</dc:identifier>
</cp:coreProperties>
</file>