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4" r:id="rId6"/>
    <p:sldId id="270" r:id="rId7"/>
    <p:sldId id="271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02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856984" cy="1296144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1" dirty="0"/>
              <a:t>ДЛЯ ВАС,РОДИТЕЛИ!</a:t>
            </a:r>
            <a:endParaRPr lang="ru-RU" sz="3200" dirty="0"/>
          </a:p>
          <a:p>
            <a:r>
              <a:rPr lang="ru-RU" b="1" i="1" dirty="0"/>
              <a:t> </a:t>
            </a:r>
            <a:endParaRPr lang="ru-RU" dirty="0"/>
          </a:p>
        </p:txBody>
      </p:sp>
      <p:sp>
        <p:nvSpPr>
          <p:cNvPr id="3" name="Выноска-облако 2"/>
          <p:cNvSpPr/>
          <p:nvPr/>
        </p:nvSpPr>
        <p:spPr>
          <a:xfrm>
            <a:off x="2843808" y="548680"/>
            <a:ext cx="6120680" cy="3240360"/>
          </a:xfrm>
          <a:prstGeom prst="cloudCallout">
            <a:avLst>
              <a:gd name="adj1" fmla="val -47477"/>
              <a:gd name="adj2" fmla="val 54390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2400" b="1" i="1" dirty="0"/>
              <a:t>ИГРЫ И УПРАЖНЕНИЯ</a:t>
            </a:r>
            <a:endParaRPr lang="ru-RU" sz="2400" dirty="0"/>
          </a:p>
          <a:p>
            <a:pPr algn="ctr"/>
            <a:r>
              <a:rPr lang="ru-RU" sz="2400" b="1" i="1" dirty="0"/>
              <a:t>СО  ЗВУКАМИ</a:t>
            </a:r>
            <a:endParaRPr lang="ru-RU" sz="2400" dirty="0"/>
          </a:p>
          <a:p>
            <a:pPr algn="ctr"/>
            <a:r>
              <a:rPr lang="ru-RU" sz="2400" b="1" i="1" dirty="0"/>
              <a:t>И  СЛОВАМИ</a:t>
            </a:r>
            <a:endParaRPr lang="ru-RU" sz="2400" dirty="0"/>
          </a:p>
          <a:p>
            <a:r>
              <a:rPr lang="ru-RU" b="1" i="1" dirty="0"/>
              <a:t> 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564904"/>
            <a:ext cx="3096344" cy="374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39952" y="407707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Грамматика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2272390" y="46484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3300"/>
                </a:solidFill>
                <a:latin typeface="Georgia" pitchFamily="18" charset="0"/>
              </a:rPr>
              <a:t>Звукопроизношение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9952" y="5157192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Словарь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9952" y="4509120"/>
            <a:ext cx="2747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>
                <a:solidFill>
                  <a:srgbClr val="FFC000"/>
                </a:solidFill>
                <a:latin typeface="Georgia" pitchFamily="18" charset="0"/>
              </a:rPr>
              <a:t>Фонематический слух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202773" y="4547642"/>
            <a:ext cx="2340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itchFamily="18" charset="0"/>
              </a:rPr>
              <a:t>Мелкая  моторика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1680" y="6093296"/>
            <a:ext cx="3995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Артикуляционная         гимнастика</a:t>
            </a:r>
          </a:p>
        </p:txBody>
      </p:sp>
      <p:pic>
        <p:nvPicPr>
          <p:cNvPr id="16" name="Рисунок 15" descr="http://www.solnyshkoshop.com/image/data/Ava/solnisko_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69244" flipH="1">
            <a:off x="6891878" y="371306"/>
            <a:ext cx="1880742" cy="188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5796136" y="5589240"/>
            <a:ext cx="3240360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Georgia" pitchFamily="18" charset="0"/>
              </a:rPr>
              <a:t>МБДОУ «Детский сад № 57»</a:t>
            </a:r>
          </a:p>
          <a:p>
            <a:pPr lvl="0"/>
            <a:endParaRPr lang="ru-RU" sz="1400" b="1" dirty="0">
              <a:solidFill>
                <a:srgbClr val="C00000"/>
              </a:solidFill>
              <a:latin typeface="Georgia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034" name="Picture 10" descr="http://www.playcast.ru/uploads/2016/12/17/2092167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365104"/>
            <a:ext cx="1656184" cy="1410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827584" y="764704"/>
            <a:ext cx="7272808" cy="55446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5656" y="216024"/>
            <a:ext cx="5184576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b="1" dirty="0"/>
              <a:t>                                      </a:t>
            </a:r>
            <a:r>
              <a:rPr lang="ru-RU" sz="2800" b="1" dirty="0"/>
              <a:t>СЛОВАРИК:</a:t>
            </a:r>
            <a:endParaRPr lang="ru-RU" dirty="0"/>
          </a:p>
          <a:p>
            <a:r>
              <a:rPr lang="ru-RU" b="1" dirty="0">
                <a:solidFill>
                  <a:srgbClr val="0070C0"/>
                </a:solidFill>
                <a:latin typeface="Georgia" pitchFamily="18" charset="0"/>
              </a:rPr>
              <a:t> </a:t>
            </a:r>
          </a:p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4344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07704" y="260648"/>
            <a:ext cx="792088" cy="792088"/>
          </a:xfrm>
          <a:prstGeom prst="rect">
            <a:avLst/>
          </a:prstGeom>
          <a:noFill/>
        </p:spPr>
      </p:pic>
      <p:pic>
        <p:nvPicPr>
          <p:cNvPr id="14366" name="Picture 30" descr="http://www.clipartbest.com/cliparts/niB/MGo/niBMGo8d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132856"/>
            <a:ext cx="720080" cy="720079"/>
          </a:xfrm>
          <a:prstGeom prst="rect">
            <a:avLst/>
          </a:prstGeom>
          <a:noFill/>
        </p:spPr>
      </p:pic>
      <p:pic>
        <p:nvPicPr>
          <p:cNvPr id="29" name="Picture 26" descr="http://clipartbarn.com/wp-content/uploads/2017/02/Exclamation-point-exclamation-mark-free-images-on-pixabay-clip-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720080" cy="720080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1619672" y="1700808"/>
            <a:ext cx="6120680" cy="42484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/>
              <a:t>Слуховое внимание</a:t>
            </a:r>
            <a:r>
              <a:rPr lang="ru-RU" dirty="0"/>
              <a:t> – умение определять на слух звучание и его направление.</a:t>
            </a:r>
          </a:p>
          <a:p>
            <a:r>
              <a:rPr lang="ru-RU" b="1" i="1" dirty="0"/>
              <a:t>Фонема</a:t>
            </a:r>
            <a:r>
              <a:rPr lang="ru-RU" dirty="0"/>
              <a:t> – звук, умение различать каждый звук в слове.</a:t>
            </a:r>
          </a:p>
          <a:p>
            <a:r>
              <a:rPr lang="ru-RU" b="1" i="1" dirty="0"/>
              <a:t>Фонематический слух</a:t>
            </a:r>
            <a:r>
              <a:rPr lang="ru-RU" dirty="0"/>
              <a:t> – способность различать и узнавать фонемы в словах (д, о, м), понимать</a:t>
            </a:r>
          </a:p>
          <a:p>
            <a:r>
              <a:rPr lang="ru-RU" dirty="0"/>
              <a:t>смысл слов.</a:t>
            </a:r>
          </a:p>
          <a:p>
            <a:r>
              <a:rPr lang="ru-RU" b="1" i="1" dirty="0"/>
              <a:t>Фонематическое восприятие</a:t>
            </a:r>
            <a:r>
              <a:rPr lang="ru-RU" dirty="0"/>
              <a:t> – умственные действия по различению фонем и установление звуковой структуры слова: кит – к` - </a:t>
            </a:r>
            <a:r>
              <a:rPr lang="ru-RU" dirty="0" err="1"/>
              <a:t>мяг</a:t>
            </a:r>
            <a:r>
              <a:rPr lang="ru-RU" dirty="0"/>
              <a:t>., </a:t>
            </a:r>
            <a:r>
              <a:rPr lang="ru-RU" dirty="0" err="1"/>
              <a:t>согл</a:t>
            </a:r>
            <a:r>
              <a:rPr lang="ru-RU" dirty="0"/>
              <a:t>. звук, и – глас. звук, т – </a:t>
            </a:r>
            <a:r>
              <a:rPr lang="ru-RU" dirty="0" err="1"/>
              <a:t>твёр</a:t>
            </a:r>
            <a:r>
              <a:rPr lang="ru-RU" dirty="0"/>
              <a:t>., </a:t>
            </a:r>
            <a:r>
              <a:rPr lang="ru-RU" dirty="0" err="1"/>
              <a:t>согл</a:t>
            </a:r>
            <a:r>
              <a:rPr lang="ru-RU" dirty="0"/>
              <a:t>. звук; первый звук – к`, второй – и, третий – т.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310439" y="682817"/>
            <a:ext cx="6709833" cy="5209937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lang="ru-RU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187624" y="1628800"/>
            <a:ext cx="6408712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59632" y="908720"/>
            <a:ext cx="648072" cy="648072"/>
          </a:xfrm>
          <a:prstGeom prst="rect">
            <a:avLst/>
          </a:prstGeom>
          <a:noFill/>
        </p:spPr>
      </p:pic>
      <p:pic>
        <p:nvPicPr>
          <p:cNvPr id="7" name="Picture 2" descr="http://estalsad5.edumsko.ru/uploads/3000/2204/section/263589/chto_ya_vizh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56176" y="3717032"/>
            <a:ext cx="2592288" cy="2952328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A18902-B738-41CF-869E-644CB37B9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39" y="1398249"/>
            <a:ext cx="7248682" cy="34070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1412776"/>
            <a:ext cx="7344816" cy="53285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*  Воспитывается особая чуткость к звучанию слова и в школе дети будут практически избавлены от наиболее распространённых ошибок первоклассников:</a:t>
            </a:r>
          </a:p>
          <a:p>
            <a:pPr algn="ctr"/>
            <a:r>
              <a:rPr lang="ru-RU" sz="1400" dirty="0"/>
              <a:t>–  Замены звонких согласных  парными глухими и наоборот («томик»  </a:t>
            </a:r>
            <a:r>
              <a:rPr lang="ru-RU" sz="1400" dirty="0" err="1"/>
              <a:t>вместо«домик</a:t>
            </a:r>
            <a:r>
              <a:rPr lang="ru-RU" sz="1400" dirty="0"/>
              <a:t>»,</a:t>
            </a:r>
          </a:p>
          <a:p>
            <a:pPr algn="ctr"/>
            <a:r>
              <a:rPr lang="ru-RU" sz="1400" dirty="0"/>
              <a:t>«</a:t>
            </a:r>
            <a:r>
              <a:rPr lang="ru-RU" sz="1400" dirty="0" err="1"/>
              <a:t>удюг</a:t>
            </a:r>
            <a:r>
              <a:rPr lang="ru-RU" sz="1400" dirty="0"/>
              <a:t>» вместо «утюг»).</a:t>
            </a:r>
          </a:p>
          <a:p>
            <a:pPr algn="ctr"/>
            <a:r>
              <a:rPr lang="ru-RU" sz="1400" dirty="0"/>
              <a:t>– Замены мягких согласных соответствующими  твёрдыми и наоборот («</a:t>
            </a:r>
            <a:r>
              <a:rPr lang="ru-RU" sz="1400" dirty="0" err="1"/>
              <a:t>ден</a:t>
            </a:r>
            <a:r>
              <a:rPr lang="ru-RU" sz="1400" dirty="0"/>
              <a:t>» вместо «день», «</a:t>
            </a:r>
            <a:r>
              <a:rPr lang="ru-RU" sz="1400" dirty="0" err="1"/>
              <a:t>клюмба</a:t>
            </a:r>
            <a:r>
              <a:rPr lang="ru-RU" sz="1400" dirty="0"/>
              <a:t>» вместо «клумба»).</a:t>
            </a:r>
          </a:p>
          <a:p>
            <a:pPr algn="ctr"/>
            <a:r>
              <a:rPr lang="ru-RU" sz="1400" dirty="0"/>
              <a:t>– Замена свистящих звуков [С],[З],[Ц]  шипящими [Ш],[Ж],[Щ],[Ч] («сапка» вместо «шапка», «</a:t>
            </a:r>
            <a:r>
              <a:rPr lang="ru-RU" sz="1400" dirty="0" err="1"/>
              <a:t>сапля</a:t>
            </a:r>
            <a:r>
              <a:rPr lang="ru-RU" sz="1400" dirty="0"/>
              <a:t>» вместо «цапля»).</a:t>
            </a:r>
          </a:p>
          <a:p>
            <a:pPr algn="ctr"/>
            <a:r>
              <a:rPr lang="ru-RU" sz="1400" dirty="0"/>
              <a:t>–  Разнообразные буквенные замены в группе сонорных согласных [Р],[Р`],[Л],[Л`],[Й] («</a:t>
            </a:r>
            <a:r>
              <a:rPr lang="ru-RU" sz="1400" dirty="0" err="1"/>
              <a:t>глачи</a:t>
            </a:r>
            <a:r>
              <a:rPr lang="ru-RU" sz="1400" dirty="0"/>
              <a:t>» вместо «грачи», «гойка» вместо «горка»).</a:t>
            </a:r>
          </a:p>
          <a:p>
            <a:pPr algn="ctr"/>
            <a:r>
              <a:rPr lang="ru-RU" sz="1400" dirty="0"/>
              <a:t> </a:t>
            </a:r>
          </a:p>
          <a:p>
            <a:pPr algn="ctr"/>
            <a:r>
              <a:rPr lang="ru-RU" sz="1400" dirty="0"/>
              <a:t>* Недостаточно сформирована грамматическая сторона речи (неправильное написание суффиксов, приставок, слитное написание падежных инструкций, словообразование).</a:t>
            </a:r>
          </a:p>
          <a:p>
            <a:pPr algn="ctr"/>
            <a:r>
              <a:rPr lang="ru-RU" sz="1400" dirty="0"/>
              <a:t> </a:t>
            </a:r>
          </a:p>
          <a:p>
            <a:pPr algn="ctr"/>
            <a:r>
              <a:rPr lang="ru-RU" sz="1400" dirty="0"/>
              <a:t>* Дети не застревают на этапе слогового чтения, быстро и без особых усилий переходят к сложному чтения целыми словами.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83768" y="288099"/>
            <a:ext cx="5256582" cy="1124678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    Что даёт в развитии фонематического слуха и восприятия у ребёнка дошкольного возраста</a:t>
            </a:r>
            <a:r>
              <a:rPr lang="ru-RU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412776"/>
            <a:ext cx="525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pic>
        <p:nvPicPr>
          <p:cNvPr id="9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483768" y="332656"/>
            <a:ext cx="648072" cy="648072"/>
          </a:xfrm>
          <a:prstGeom prst="rect">
            <a:avLst/>
          </a:prstGeom>
          <a:noFill/>
        </p:spPr>
      </p:pic>
      <p:pic>
        <p:nvPicPr>
          <p:cNvPr id="26" name="Рисунок 25" descr="http://res.publicdomainfiles.com/pdf_view/102/1395141842165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68344" y="5805264"/>
            <a:ext cx="840016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556792"/>
            <a:ext cx="8534400" cy="45307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33400" lvl="0" indent="-5334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«Будь внимательным!».</a:t>
            </a:r>
          </a:p>
          <a:p>
            <a:pPr lvl="0" algn="just">
              <a:lnSpc>
                <a:spcPct val="80000"/>
              </a:lnSpc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Цель: Развивать умение слышать заданный звук среди ряда звуков, слогов, слов.</a:t>
            </a:r>
          </a:p>
          <a:p>
            <a:pPr lvl="0" algn="just">
              <a:lnSpc>
                <a:spcPct val="80000"/>
              </a:lnSpc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Если услышите заданный звук, поднимите руку (хлопните в ладоши). Например, звук [Р]:</a:t>
            </a:r>
          </a:p>
          <a:p>
            <a:pPr lvl="0" algn="just">
              <a:lnSpc>
                <a:spcPct val="80000"/>
              </a:lnSpc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л, р, в, р, з; ла, за,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стол, рука, лютик.</a:t>
            </a:r>
          </a:p>
          <a:p>
            <a:pPr lvl="0" algn="just">
              <a:lnSpc>
                <a:spcPct val="80000"/>
              </a:lnSpc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marL="533400" lvl="0" indent="-5334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«Назови картинки».</a:t>
            </a:r>
          </a:p>
          <a:p>
            <a:pPr lvl="0" algn="just">
              <a:lnSpc>
                <a:spcPct val="80000"/>
              </a:lnSpc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Цель: Учить выделять заданный звук среди предметов, изображённых на картинке.</a:t>
            </a:r>
          </a:p>
          <a:p>
            <a:pPr lvl="0" algn="just">
              <a:lnSpc>
                <a:spcPct val="80000"/>
              </a:lnSpc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Назовите и покажите предметы, в названии которых есть звук [Ш].  Например, картинки (можно игрушки): мышь, машина, банка, шапка, банан и т. д.</a:t>
            </a:r>
          </a:p>
          <a:p>
            <a:pPr marL="533400" lvl="0" indent="-5334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Игра «Придумай слово».</a:t>
            </a:r>
          </a:p>
          <a:p>
            <a:pPr lvl="0" algn="just">
              <a:lnSpc>
                <a:spcPct val="80000"/>
              </a:lnSpc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Цель: Учить подбирать слова на заданный звук, слог.  Придумай слово, имя мальчика (девочки) и т.д. на заданный звук [С], слог МА и т.д.</a:t>
            </a:r>
          </a:p>
          <a:p>
            <a:pPr marL="533400" lvl="0" indent="-5334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«Назови первый звук в слове».</a:t>
            </a:r>
          </a:p>
          <a:p>
            <a:pPr lvl="0" algn="just">
              <a:lnSpc>
                <a:spcPct val="80000"/>
              </a:lnSpc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Цель: Учить выделять первый звук в слове.</a:t>
            </a:r>
          </a:p>
          <a:p>
            <a:pPr lvl="0" algn="just">
              <a:lnSpc>
                <a:spcPct val="80000"/>
              </a:lnSpc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Назови предметы на картинках и выдели только первый звук в слове. Например: кот – [К], иголка – [И].</a:t>
            </a:r>
          </a:p>
          <a:p>
            <a:pPr marL="533400" lvl="0" indent="-5334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332656"/>
            <a:ext cx="7704856" cy="1080120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Georgia" pitchFamily="18" charset="0"/>
              </a:rPr>
              <a:t>                                         </a:t>
            </a: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ПОИГРАЕМ ВМЕСТЕ С РЕБЕНКОМ</a:t>
            </a:r>
          </a:p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6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75656" y="404664"/>
            <a:ext cx="792088" cy="792088"/>
          </a:xfrm>
          <a:prstGeom prst="rect">
            <a:avLst/>
          </a:prstGeom>
          <a:noFill/>
        </p:spPr>
      </p:pic>
      <p:pic>
        <p:nvPicPr>
          <p:cNvPr id="15362" name="Picture 2" descr="http://www.cliparthut.com/clip-arts/463/kid-clip-art-46369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93096"/>
            <a:ext cx="2411548" cy="2448272"/>
          </a:xfrm>
          <a:prstGeom prst="rect">
            <a:avLst/>
          </a:prstGeom>
          <a:noFill/>
        </p:spPr>
      </p:pic>
      <p:pic>
        <p:nvPicPr>
          <p:cNvPr id="15364" name="Picture 4" descr="https://img.clipartfest.com/295c0394f868734eb70fa999657a3947_download-fullsize-grass-clipart_6084-175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301208"/>
            <a:ext cx="4536504" cy="1308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556792"/>
            <a:ext cx="8534400" cy="45307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ru-RU" b="1" i="1" dirty="0"/>
              <a:t>        </a:t>
            </a:r>
            <a:r>
              <a:rPr lang="ru-RU" sz="1400" b="1" i="1" dirty="0"/>
              <a:t> </a:t>
            </a:r>
            <a:r>
              <a:rPr lang="ru-RU" sz="1400" b="1" i="1" dirty="0">
                <a:solidFill>
                  <a:srgbClr val="FF0000"/>
                </a:solidFill>
              </a:rPr>
              <a:t>Игра «Назови последний звук в слове».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u="sng" dirty="0"/>
              <a:t>Цель</a:t>
            </a:r>
            <a:r>
              <a:rPr lang="ru-RU" sz="1400" dirty="0"/>
              <a:t>: Учить выделять последний звук в слове.</a:t>
            </a:r>
          </a:p>
          <a:p>
            <a:r>
              <a:rPr lang="ru-RU" sz="1400" dirty="0"/>
              <a:t>   Назови предметы, изображённые на картинках, выделяя последние звуки в словах. Например: дом – [М], слон – [н].</a:t>
            </a:r>
          </a:p>
          <a:p>
            <a:r>
              <a:rPr lang="ru-RU" sz="1400" b="1" i="1" dirty="0"/>
              <a:t>           </a:t>
            </a:r>
            <a:r>
              <a:rPr lang="ru-RU" sz="1400" b="1" i="1" dirty="0">
                <a:solidFill>
                  <a:srgbClr val="FF0000"/>
                </a:solidFill>
              </a:rPr>
              <a:t>Игра «Прохлопай слово».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u="sng" dirty="0"/>
              <a:t>Цель</a:t>
            </a:r>
            <a:r>
              <a:rPr lang="ru-RU" sz="1400" dirty="0"/>
              <a:t>: Учить делить слова на слоги.</a:t>
            </a:r>
          </a:p>
          <a:p>
            <a:r>
              <a:rPr lang="ru-RU" sz="1400" dirty="0"/>
              <a:t>   Прохлопай слово и назови количество слогов в слове</a:t>
            </a:r>
          </a:p>
          <a:p>
            <a:r>
              <a:rPr lang="ru-RU" sz="1400" dirty="0"/>
              <a:t>(можно потом с усложнением – назови каждый слог в слове). Например: собака – 3 слога.</a:t>
            </a:r>
          </a:p>
          <a:p>
            <a:r>
              <a:rPr lang="ru-RU" sz="1400" u="sng" dirty="0"/>
              <a:t>Правило</a:t>
            </a:r>
            <a:r>
              <a:rPr lang="ru-RU" sz="1400" dirty="0"/>
              <a:t>: сколько гласных звуков столько и слогов.</a:t>
            </a:r>
          </a:p>
          <a:p>
            <a:r>
              <a:rPr lang="ru-RU" sz="1400" b="1" i="1" dirty="0"/>
              <a:t>                     </a:t>
            </a:r>
            <a:r>
              <a:rPr lang="ru-RU" sz="1400" b="1" i="1" dirty="0">
                <a:solidFill>
                  <a:srgbClr val="FF0000"/>
                </a:solidFill>
              </a:rPr>
              <a:t>Игра «Найди пару».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u="sng" dirty="0"/>
              <a:t>Цель</a:t>
            </a:r>
            <a:r>
              <a:rPr lang="ru-RU" sz="1400" dirty="0"/>
              <a:t>: Упражнять детей в подборе слов, отличающихся друг от друга одним звуком. </a:t>
            </a:r>
          </a:p>
          <a:p>
            <a:r>
              <a:rPr lang="ru-RU" sz="1400" dirty="0"/>
              <a:t>    Ребёнку предлагаются парные картинки: коза – коса, мишка – мышка, мак – рак, дом – дым, миска – мишка, люк – лук, галка – галька и т.д. Раздаются картинки, по очереди называют свою картинку, выигрывает тот, кто назовёт пару той или иной картинке.</a:t>
            </a:r>
          </a:p>
          <a:p>
            <a:r>
              <a:rPr lang="ru-RU" sz="1400" b="1" i="1" dirty="0"/>
              <a:t>                         </a:t>
            </a:r>
            <a:r>
              <a:rPr lang="ru-RU" sz="1400" b="1" i="1" dirty="0">
                <a:solidFill>
                  <a:srgbClr val="FF0000"/>
                </a:solidFill>
              </a:rPr>
              <a:t>Игра «Найди слово».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u="sng" dirty="0"/>
              <a:t>Цель</a:t>
            </a:r>
            <a:r>
              <a:rPr lang="ru-RU" sz="1400" dirty="0"/>
              <a:t>: Научить находить слова с заданным звуком при прослушивании стихотворного текста.</a:t>
            </a:r>
          </a:p>
          <a:p>
            <a:r>
              <a:rPr lang="ru-RU" sz="1400" dirty="0"/>
              <a:t>    Взрослый предлагается прослушать стихотворение, (либо короткий рассказ), где есть слова со звуком [С]. Ребёнку нужно назвать слова со звуком [С].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332656"/>
            <a:ext cx="7704856" cy="1080120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6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75656" y="404664"/>
            <a:ext cx="792088" cy="792088"/>
          </a:xfrm>
          <a:prstGeom prst="rect">
            <a:avLst/>
          </a:prstGeom>
          <a:noFill/>
        </p:spPr>
      </p:pic>
      <p:pic>
        <p:nvPicPr>
          <p:cNvPr id="15362" name="Picture 2" descr="http://www.cliparthut.com/clip-arts/463/kid-clip-art-46369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63588"/>
            <a:ext cx="1944216" cy="1973823"/>
          </a:xfrm>
          <a:prstGeom prst="rect">
            <a:avLst/>
          </a:prstGeom>
          <a:noFill/>
        </p:spPr>
      </p:pic>
      <p:pic>
        <p:nvPicPr>
          <p:cNvPr id="15364" name="Picture 4" descr="https://img.clipartfest.com/295c0394f868734eb70fa999657a3947_download-fullsize-grass-clipart_6084-175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301208"/>
            <a:ext cx="4536504" cy="1308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2208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556792"/>
            <a:ext cx="8534400" cy="45307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Игра «Разложить картинки».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u="sng" dirty="0"/>
              <a:t>Цель</a:t>
            </a:r>
            <a:r>
              <a:rPr lang="ru-RU" dirty="0"/>
              <a:t>: Учить дифференцировать звуки в словах.</a:t>
            </a:r>
          </a:p>
          <a:p>
            <a:r>
              <a:rPr lang="ru-RU" dirty="0"/>
              <a:t>    Ребёнку предлагается разложить картинки (игрушки) на звуки [С] – [Ш], [З] –  [З`].</a:t>
            </a:r>
          </a:p>
          <a:p>
            <a:r>
              <a:rPr lang="ru-RU" b="1" i="1" dirty="0"/>
              <a:t>                           </a:t>
            </a:r>
            <a:r>
              <a:rPr lang="ru-RU" b="1" i="1" dirty="0">
                <a:solidFill>
                  <a:srgbClr val="FF0000"/>
                </a:solidFill>
              </a:rPr>
              <a:t>  Игра «</a:t>
            </a:r>
            <a:r>
              <a:rPr lang="ru-RU" b="1" i="1" dirty="0" err="1">
                <a:solidFill>
                  <a:srgbClr val="FF0000"/>
                </a:solidFill>
              </a:rPr>
              <a:t>Добавлялки</a:t>
            </a:r>
            <a:r>
              <a:rPr lang="ru-RU" b="1" i="1" dirty="0">
                <a:solidFill>
                  <a:srgbClr val="FF0000"/>
                </a:solidFill>
              </a:rPr>
              <a:t>».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u="sng" dirty="0"/>
              <a:t>Цель</a:t>
            </a:r>
            <a:r>
              <a:rPr lang="ru-RU" dirty="0"/>
              <a:t>: Учить образовывать слова, добавляя заданный звук в начало или конец слова.</a:t>
            </a:r>
          </a:p>
          <a:p>
            <a:r>
              <a:rPr lang="ru-RU" dirty="0"/>
              <a:t>   Добавляя заданный звук в начало (конец) слова, назовите получившиеся слова. Например: звук [Ш]…</a:t>
            </a:r>
            <a:r>
              <a:rPr lang="ru-RU" dirty="0" err="1"/>
              <a:t>уба</a:t>
            </a:r>
            <a:r>
              <a:rPr lang="ru-RU" dirty="0"/>
              <a:t> (шуба), …</a:t>
            </a:r>
            <a:r>
              <a:rPr lang="ru-RU" dirty="0" err="1"/>
              <a:t>апка</a:t>
            </a:r>
            <a:r>
              <a:rPr lang="ru-RU" dirty="0"/>
              <a:t> (шапка), …ар (шар) и т. д.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Игра «Определи место звука в слове».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u="sng" dirty="0"/>
              <a:t>Цель</a:t>
            </a:r>
            <a:r>
              <a:rPr lang="ru-RU" dirty="0"/>
              <a:t>: Развивать умение определять место звука в слове (начало, середина, конец).</a:t>
            </a:r>
          </a:p>
          <a:p>
            <a:r>
              <a:rPr lang="ru-RU" dirty="0"/>
              <a:t>    Определить, где «живёт»  заданный звук в слове: в начале, в середине, в конце слова. Например: звук [Ш] в словах: мышь (в конце), шапка (в начале), машина (в середине).</a:t>
            </a:r>
          </a:p>
          <a:p>
            <a:r>
              <a:rPr lang="ru-RU" b="1" i="1" dirty="0"/>
              <a:t>                              </a:t>
            </a:r>
            <a:r>
              <a:rPr lang="ru-RU" b="1" i="1" dirty="0">
                <a:solidFill>
                  <a:srgbClr val="FF0000"/>
                </a:solidFill>
              </a:rPr>
              <a:t>  Игра «Цепочка слов».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u="sng" dirty="0"/>
              <a:t>Цель</a:t>
            </a:r>
            <a:r>
              <a:rPr lang="ru-RU" dirty="0"/>
              <a:t>:  Учить выделять в словах первый и последний звук в словах.</a:t>
            </a:r>
          </a:p>
          <a:p>
            <a:r>
              <a:rPr lang="ru-RU" dirty="0"/>
              <a:t>   Взрослый называет слово,  ребёнок выделяет последний звук в слове и придумывает новое слово на этот звук. Например: сыр – рыба – арбуз – зонт и т.д.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332656"/>
            <a:ext cx="7704856" cy="1080120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6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75656" y="404664"/>
            <a:ext cx="792088" cy="792088"/>
          </a:xfrm>
          <a:prstGeom prst="rect">
            <a:avLst/>
          </a:prstGeom>
          <a:noFill/>
        </p:spPr>
      </p:pic>
      <p:pic>
        <p:nvPicPr>
          <p:cNvPr id="15362" name="Picture 2" descr="http://www.cliparthut.com/clip-arts/463/kid-clip-art-46369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63588"/>
            <a:ext cx="1944216" cy="1973823"/>
          </a:xfrm>
          <a:prstGeom prst="rect">
            <a:avLst/>
          </a:prstGeom>
          <a:noFill/>
        </p:spPr>
      </p:pic>
      <p:pic>
        <p:nvPicPr>
          <p:cNvPr id="15364" name="Picture 4" descr="https://img.clipartfest.com/295c0394f868734eb70fa999657a3947_download-fullsize-grass-clipart_6084-175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3344" y="5577229"/>
            <a:ext cx="4536504" cy="1308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1413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3275856" y="0"/>
            <a:ext cx="58681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9250"/>
            <a:ext cx="5562774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60648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132\Desktop\Логочас\4360768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780928"/>
            <a:ext cx="3059832" cy="3294419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E2332D-7C31-4170-8555-3F94FBA08D98}"/>
              </a:ext>
            </a:extLst>
          </p:cNvPr>
          <p:cNvSpPr/>
          <p:nvPr/>
        </p:nvSpPr>
        <p:spPr>
          <a:xfrm>
            <a:off x="3707904" y="1458251"/>
            <a:ext cx="4572000" cy="375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Путь дошкольника к грамоте лежит   через  игры в звуки и буквы. Ведь письмо — это перевод звуков речи в буквы, а чтение — это перевод букв в звучащую речь.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1149</Words>
  <Application>Microsoft Office PowerPoint</Application>
  <PresentationFormat>Экран (4:3)</PresentationFormat>
  <Paragraphs>103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user</cp:lastModifiedBy>
  <cp:revision>65</cp:revision>
  <dcterms:created xsi:type="dcterms:W3CDTF">2017-04-09T12:21:35Z</dcterms:created>
  <dcterms:modified xsi:type="dcterms:W3CDTF">2022-04-13T12:41:23Z</dcterms:modified>
</cp:coreProperties>
</file>