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58" d="100"/>
          <a:sy n="58" d="100"/>
        </p:scale>
        <p:origin x="72" y="3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92F9F18-F879-4193-BF92-E3C0FB89D963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3016151-A23A-4E0B-AC33-65D1C93A8990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17899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F9F18-F879-4193-BF92-E3C0FB89D963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16151-A23A-4E0B-AC33-65D1C93A89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5482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F9F18-F879-4193-BF92-E3C0FB89D963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16151-A23A-4E0B-AC33-65D1C93A89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8698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F9F18-F879-4193-BF92-E3C0FB89D963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16151-A23A-4E0B-AC33-65D1C93A89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7380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92F9F18-F879-4193-BF92-E3C0FB89D963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016151-A23A-4E0B-AC33-65D1C93A8990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7468048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F9F18-F879-4193-BF92-E3C0FB89D963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16151-A23A-4E0B-AC33-65D1C93A89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810389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F9F18-F879-4193-BF92-E3C0FB89D963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16151-A23A-4E0B-AC33-65D1C93A89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66512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F9F18-F879-4193-BF92-E3C0FB89D963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16151-A23A-4E0B-AC33-65D1C93A89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4876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F9F18-F879-4193-BF92-E3C0FB89D963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16151-A23A-4E0B-AC33-65D1C93A89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9339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192F9F18-F879-4193-BF92-E3C0FB89D963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53016151-A23A-4E0B-AC33-65D1C93A899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510047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192F9F18-F879-4193-BF92-E3C0FB89D963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53016151-A23A-4E0B-AC33-65D1C93A89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6071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92F9F18-F879-4193-BF92-E3C0FB89D963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3016151-A23A-4E0B-AC33-65D1C93A899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34787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94D839-5F1C-4716-8E18-8857B181F50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ru-RU" sz="3600" dirty="0"/>
            </a:br>
            <a:r>
              <a:rPr lang="ru-RU" sz="3600" dirty="0"/>
              <a:t>Краткая презентация основной образовательной программы дошкольного образования, реализуемой в МБДОУ № 57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14E0C41-15AC-427B-BBD5-1AAC094A5A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15045" y="5160238"/>
            <a:ext cx="8045373" cy="1228099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Муниципальное бюджетное дошкольное образовательное учреждение                       детский сад № 57                                       </a:t>
            </a:r>
            <a:r>
              <a:rPr lang="ru-RU" dirty="0" err="1"/>
              <a:t>г.Коврова</a:t>
            </a: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041DA68-9324-4D00-B5BA-EE8C31FEFA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4200" y="265879"/>
            <a:ext cx="1999213" cy="1980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343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2C39C4-FF6E-4A2F-971C-4C14133BA3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43870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/>
              <a:t>Задачи реализации программы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DBF1E77-AC55-4E8D-838C-67656BE8CC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978409"/>
            <a:ext cx="10178322" cy="5739632"/>
          </a:xfrm>
        </p:spPr>
        <p:txBody>
          <a:bodyPr>
            <a:normAutofit fontScale="55000" lnSpcReduction="20000"/>
          </a:bodyPr>
          <a:lstStyle/>
          <a:p>
            <a:endParaRPr lang="ru-RU" sz="2600" dirty="0"/>
          </a:p>
          <a:p>
            <a:r>
              <a:rPr lang="ru-RU" sz="2600" dirty="0"/>
              <a:t>1) охраны и укрепления физического и психического здоровья детей, в том числе их эмоционального благополучия;</a:t>
            </a:r>
          </a:p>
          <a:p>
            <a:r>
              <a:rPr lang="ru-RU" sz="2600" dirty="0"/>
              <a:t>2) обеспечения равных возможностей для полноценного развития каждого ребенка в период дошкольного детства независимо от места жительства, пола, нации, языка, социального статуса, психофизиологических и других особенностей (в том числе ограниченных возможностей здоровья);</a:t>
            </a:r>
          </a:p>
          <a:p>
            <a:r>
              <a:rPr lang="ru-RU" sz="2600" dirty="0"/>
              <a:t>3) обеспечения преемственности целей, задач и содержания образования, реализуемых в рамках образовательных программ различных уровней (далее - преемственность основных образовательных программ дошкольного и начального общего образования);</a:t>
            </a:r>
          </a:p>
          <a:p>
            <a:r>
              <a:rPr lang="ru-RU" sz="2600" dirty="0"/>
              <a:t>4) создания благоприятных условий развития детей в соответствии с их возрастными и индивидуальными особенностями и склонностями, развития способностей и творческого потенциала каждого ребенка как субъекта отношений с самим собой, другими детьми, взрослыми и миром;</a:t>
            </a:r>
          </a:p>
          <a:p>
            <a:r>
              <a:rPr lang="ru-RU" sz="2600" dirty="0"/>
              <a:t>5) объединения обучения и воспитания в целостный образовательный процесс на основе духовно-нравственных и социокультурных ценностей и принятых в обществе правил и норм поведения в интересах человека, семьи, общества;</a:t>
            </a:r>
          </a:p>
          <a:p>
            <a:r>
              <a:rPr lang="ru-RU" sz="2600" dirty="0"/>
              <a:t>6) формирования общей культуры личности детей, в том числе ценностей здорового образа жизни, развития их социальных, нравственных, эстетических, интеллектуальных, физических качеств, инициативности, самостоятельности и ответственности ребенка, формирования предпосылок учебной деятельности;</a:t>
            </a:r>
          </a:p>
          <a:p>
            <a:r>
              <a:rPr lang="ru-RU" sz="2600" dirty="0"/>
              <a:t>7) обеспечения вариативности и разнообразия содержания Программ и организационных форм дошкольного образования, возможности формирования Программ различной направленности с учетом образовательных потребностей, способностей и состояния здоровья детей;</a:t>
            </a:r>
          </a:p>
          <a:p>
            <a:r>
              <a:rPr lang="ru-RU" sz="2600" dirty="0"/>
              <a:t>8) формирования социокультурной среды, соответствующей возрастным, индивидуальным, психологическим и физиологическим особенностям детей;</a:t>
            </a:r>
          </a:p>
          <a:p>
            <a:r>
              <a:rPr lang="ru-RU" sz="2600" dirty="0"/>
              <a:t>9) обеспечения психолого-педагогической поддержки семьи и повышения компетентности родителей (законных представителей) в вопросах развития и образования, охраны и укрепления здоровья детей.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2891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9DA708-E925-47C9-B002-4943470C1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/>
              <a:t>Содержание указанных образовательных областей зависит от возрастных и индивидуальных особенностей детей, определяется целями и задачами программы и реализуется в различных видах деятельности (общение, игра, познавательно-исследовательская деятельность)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A16C27E-B4D7-4471-A5A1-CBA0C4D5D9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C3A980E7-CC9F-4B54-B28E-C5F8C7E446F5}"/>
              </a:ext>
            </a:extLst>
          </p:cNvPr>
          <p:cNvSpPr/>
          <p:nvPr/>
        </p:nvSpPr>
        <p:spPr>
          <a:xfrm>
            <a:off x="1762298" y="2460567"/>
            <a:ext cx="8595360" cy="9684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rgbClr val="FF0000"/>
                </a:solidFill>
              </a:rPr>
              <a:t>Требования к условиям реализации</a:t>
            </a: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71F0FDE6-B69E-4FEB-BFD5-B82F6E229059}"/>
              </a:ext>
            </a:extLst>
          </p:cNvPr>
          <p:cNvSpPr/>
          <p:nvPr/>
        </p:nvSpPr>
        <p:spPr>
          <a:xfrm>
            <a:off x="1834342" y="3603566"/>
            <a:ext cx="8595360" cy="9684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rgbClr val="FF0000"/>
                </a:solidFill>
              </a:rPr>
              <a:t>Требования к структуре образовательной программы</a:t>
            </a: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AA258103-8A30-46C7-A672-FAB1FF77A633}"/>
              </a:ext>
            </a:extLst>
          </p:cNvPr>
          <p:cNvSpPr/>
          <p:nvPr/>
        </p:nvSpPr>
        <p:spPr>
          <a:xfrm>
            <a:off x="1834342" y="4911159"/>
            <a:ext cx="8756073" cy="9684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rgbClr val="FF0000"/>
                </a:solidFill>
              </a:rPr>
              <a:t>Требования к результатам освоения программы</a:t>
            </a:r>
          </a:p>
        </p:txBody>
      </p:sp>
    </p:spTree>
    <p:extLst>
      <p:ext uri="{BB962C8B-B14F-4D97-AF65-F5344CB8AC3E}">
        <p14:creationId xmlns:p14="http://schemas.microsoft.com/office/powerpoint/2010/main" val="34110248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07A78F-E4AB-4766-9364-0BFB652EB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/>
              <a:t>Условия реализации программы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1D4E392-08C2-4653-8BAB-9D22FF77DD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080655"/>
            <a:ext cx="10178322" cy="4798937"/>
          </a:xfrm>
        </p:spPr>
        <p:txBody>
          <a:bodyPr>
            <a:normAutofit fontScale="85000" lnSpcReduction="20000"/>
          </a:bodyPr>
          <a:lstStyle/>
          <a:p>
            <a:r>
              <a:rPr lang="ru-RU" sz="2400" dirty="0">
                <a:solidFill>
                  <a:srgbClr val="FF0000"/>
                </a:solidFill>
              </a:rPr>
              <a:t>Материально-технические (соответствуют санитарным нормам, правилам пожарной безопасности, возрастным и индивидуальным особенностям детей, каждая группа имеет пространственную среду, оборудование)</a:t>
            </a:r>
          </a:p>
          <a:p>
            <a:r>
              <a:rPr lang="ru-RU" sz="2400" dirty="0">
                <a:solidFill>
                  <a:srgbClr val="FF0000"/>
                </a:solidFill>
              </a:rPr>
              <a:t>Психолого-педагогические (использование форм и методов работы, соответствующих возрасту детей, построение образовательной деятельности на основе взаимодействия взрослых с детьми, поддержка доброжелательного отношения детей друг к другу, защита детей от всех форм физического и психического насилия, поддержка родителей в воспитании детей, вовлечение в образовательную деятельность),</a:t>
            </a:r>
          </a:p>
          <a:p>
            <a:r>
              <a:rPr lang="ru-RU" sz="2400" dirty="0">
                <a:solidFill>
                  <a:srgbClr val="FF0000"/>
                </a:solidFill>
              </a:rPr>
              <a:t>Развивающая предметно-пространственная среда (обеспечение возможности общения и совместной деятельности детей и взрослых, двигательной активности , возможности уединения, доступность, безопасность),</a:t>
            </a:r>
          </a:p>
          <a:p>
            <a:r>
              <a:rPr lang="ru-RU" sz="2400" dirty="0">
                <a:solidFill>
                  <a:srgbClr val="FF0000"/>
                </a:solidFill>
              </a:rPr>
              <a:t>Финансовые (обеспечивают возможность выполнения требований Стандарта)</a:t>
            </a:r>
          </a:p>
          <a:p>
            <a:r>
              <a:rPr lang="ru-RU" sz="2400" dirty="0">
                <a:solidFill>
                  <a:srgbClr val="FF0000"/>
                </a:solidFill>
              </a:rPr>
              <a:t>Кадровые (в МБДОУ работают педагоги первой квалификационной категории -  56% , высшей квалификационной категории – 44%, в наличии специалисты- музыкальный руководитель, учитель-логопед).</a:t>
            </a:r>
          </a:p>
        </p:txBody>
      </p:sp>
    </p:spTree>
    <p:extLst>
      <p:ext uri="{BB962C8B-B14F-4D97-AF65-F5344CB8AC3E}">
        <p14:creationId xmlns:p14="http://schemas.microsoft.com/office/powerpoint/2010/main" val="14865882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A3BD69-2195-4D59-834E-CBF97C52F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/>
              <a:t>Целевые ориентиры на этапе завершения дошкольного образования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1BE01F1-375C-4158-ADC1-FB594F6A56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180406"/>
            <a:ext cx="10178322" cy="5677593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ребенок овладевает основными культурными способами деятельности, проявляет инициативу и самостоятельность в разных видах деятельности - игре, общении, познавательно-исследовательской деятельности, конструировании и др.; способен выбирать себе род занятий, участников по совместной деятельности;</a:t>
            </a:r>
          </a:p>
          <a:p>
            <a:r>
              <a:rPr lang="ru-RU" dirty="0"/>
              <a:t>ребенок обладает установкой положительного отношения к миру, к разным видам труда, другим людям и самому себе, обладает чувством собственного достоинства; активно взаимодействует со сверстниками и взрослыми, участвует в совместных играх. Способен договариваться, учитывать интересы и чувства других, сопереживать неудачам и радоваться успехам других, адекватно проявляет свои чувства, в том числе чувство веры в себя, старается разрешать конфликты;</a:t>
            </a:r>
          </a:p>
          <a:p>
            <a:r>
              <a:rPr lang="ru-RU" dirty="0"/>
              <a:t>ребенок обладает развитым воображением, которое реализуется в разных видах деятельности, и прежде всего в игре; ребенок владеет разными формами и видами игры, различает условную и реальную ситуации, умеет подчиняться разным правилам и социальным нормам;</a:t>
            </a:r>
          </a:p>
          <a:p>
            <a:r>
              <a:rPr lang="ru-RU" dirty="0"/>
              <a:t>ребенок достаточно хорошо владеет устной речью, может выражать свои мысли и желания, может использовать речь для выражения своих мыслей, чувств и желаний, построения речевого высказывания в ситуации общения, может выделять звуки в словах, у ребенка складываются предпосылки грамотности;</a:t>
            </a:r>
          </a:p>
          <a:p>
            <a:r>
              <a:rPr lang="ru-RU" dirty="0"/>
              <a:t>у ребенка развита крупная и мелкая моторика; он подвижен, вынослив, владеет основными движениями, может контролировать свои движения и управлять ими;</a:t>
            </a:r>
          </a:p>
          <a:p>
            <a:r>
              <a:rPr lang="ru-RU" dirty="0"/>
              <a:t>ребенок способен к волевым усилиям, может следовать социальным нормам поведения и правилам в разных видах деятельности, во взаимоотношениях со взрослыми и сверстниками, может соблюдать правила безопасного поведения и личной гигиены;</a:t>
            </a:r>
          </a:p>
          <a:p>
            <a:r>
              <a:rPr lang="ru-RU" dirty="0"/>
              <a:t>ребенок проявляет любознательность, задает вопросы взрослым и сверстникам, интересуется причинно-следственными связями, пытается самостоятельно придумывать объяснения явлениям природы и поступкам людей; склонен наблюдать, экспериментировать. Обладает начальными знаниями о себе, о природном и социальном мире, в котором он живет; знаком с произведениями детской литературы, обладает элементарными представлениями из области живой природы, естествознания, математики, истории и т.п.; ребенок способен к принятию собственных решений, опираясь на свои знания и умения в различных видах деятельности.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32372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F38D21-2342-405C-BE48-2209CDFC33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01415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/>
              <a:t>Обязательная часть образовательной программы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BAFBDF-D41E-41D8-B335-C76015DBA4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213659"/>
            <a:ext cx="10178322" cy="466593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: один усеченный угол 3">
            <a:extLst>
              <a:ext uri="{FF2B5EF4-FFF2-40B4-BE49-F238E27FC236}">
                <a16:creationId xmlns:a16="http://schemas.microsoft.com/office/drawing/2014/main" id="{32A6F794-7A98-4CC7-A207-D5CCC1A5F233}"/>
              </a:ext>
            </a:extLst>
          </p:cNvPr>
          <p:cNvSpPr/>
          <p:nvPr/>
        </p:nvSpPr>
        <p:spPr>
          <a:xfrm>
            <a:off x="2310940" y="1342504"/>
            <a:ext cx="2859578" cy="1795549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FF0000"/>
                </a:solidFill>
              </a:rPr>
              <a:t>Различные виды детской деятельности</a:t>
            </a:r>
          </a:p>
        </p:txBody>
      </p:sp>
      <p:sp>
        <p:nvSpPr>
          <p:cNvPr id="5" name="Прямоугольник: один усеченный угол 4">
            <a:extLst>
              <a:ext uri="{FF2B5EF4-FFF2-40B4-BE49-F238E27FC236}">
                <a16:creationId xmlns:a16="http://schemas.microsoft.com/office/drawing/2014/main" id="{03D97CA9-1A81-4370-A9DD-B6C791277E1A}"/>
              </a:ext>
            </a:extLst>
          </p:cNvPr>
          <p:cNvSpPr/>
          <p:nvPr/>
        </p:nvSpPr>
        <p:spPr>
          <a:xfrm>
            <a:off x="7021483" y="1342504"/>
            <a:ext cx="3541222" cy="1849583"/>
          </a:xfrm>
          <a:prstGeom prst="snip1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rgbClr val="FF0000"/>
                </a:solidFill>
              </a:rPr>
              <a:t>Режимные моменты</a:t>
            </a:r>
          </a:p>
        </p:txBody>
      </p:sp>
      <p:sp>
        <p:nvSpPr>
          <p:cNvPr id="6" name="Прямоугольник: один усеченный угол 5">
            <a:extLst>
              <a:ext uri="{FF2B5EF4-FFF2-40B4-BE49-F238E27FC236}">
                <a16:creationId xmlns:a16="http://schemas.microsoft.com/office/drawing/2014/main" id="{8A7DF9B3-212B-41DE-ACD2-B06661335016}"/>
              </a:ext>
            </a:extLst>
          </p:cNvPr>
          <p:cNvSpPr/>
          <p:nvPr/>
        </p:nvSpPr>
        <p:spPr>
          <a:xfrm>
            <a:off x="2560321" y="3807229"/>
            <a:ext cx="2859578" cy="1978429"/>
          </a:xfrm>
          <a:prstGeom prst="snip1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FF0000"/>
                </a:solidFill>
              </a:rPr>
              <a:t>Взаимодействие с родителями</a:t>
            </a:r>
          </a:p>
        </p:txBody>
      </p:sp>
      <p:sp>
        <p:nvSpPr>
          <p:cNvPr id="7" name="Прямоугольник: один усеченный угол 6">
            <a:extLst>
              <a:ext uri="{FF2B5EF4-FFF2-40B4-BE49-F238E27FC236}">
                <a16:creationId xmlns:a16="http://schemas.microsoft.com/office/drawing/2014/main" id="{787989EA-609F-4656-B0F4-FF9E98134192}"/>
              </a:ext>
            </a:extLst>
          </p:cNvPr>
          <p:cNvSpPr/>
          <p:nvPr/>
        </p:nvSpPr>
        <p:spPr>
          <a:xfrm>
            <a:off x="7021483" y="3807229"/>
            <a:ext cx="3541222" cy="1849583"/>
          </a:xfrm>
          <a:prstGeom prst="snip1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FF0000"/>
                </a:solidFill>
              </a:rPr>
              <a:t>Самостоятельная деятельность</a:t>
            </a:r>
          </a:p>
        </p:txBody>
      </p:sp>
    </p:spTree>
    <p:extLst>
      <p:ext uri="{BB962C8B-B14F-4D97-AF65-F5344CB8AC3E}">
        <p14:creationId xmlns:p14="http://schemas.microsoft.com/office/powerpoint/2010/main" val="157783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63A4AD-D64D-4A24-8BE3-E1652E807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/>
              <a:t>Часть, формируемая участниками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9F86791-F343-4CFC-8B5D-C9B1EF625D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914401"/>
            <a:ext cx="10178322" cy="49651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/>
              <a:t>           </a:t>
            </a:r>
            <a:r>
              <a:rPr lang="ru-RU" sz="2400" dirty="0">
                <a:solidFill>
                  <a:srgbClr val="FF0000"/>
                </a:solidFill>
              </a:rPr>
              <a:t>Обеспечивает качество образовательного процесса для создания оптимальных условий развития дошкольника с учетом  его физического и психического здоровья, для реализации психолого-педагогической готовности к обучению в школе.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FF0000"/>
                </a:solidFill>
              </a:rPr>
              <a:t>                        В МБДОУ № 57 реализуются парциальные программы:</a:t>
            </a:r>
          </a:p>
          <a:p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i="1" dirty="0">
                <a:solidFill>
                  <a:srgbClr val="FF0000"/>
                </a:solidFill>
              </a:rPr>
              <a:t>И.А. Лыкова. Парциальная программа художественного воспитания, обучения и развития детей 2 – 7 лет «Цветные ладошки», /изд. «цветной мир»,2016 г.</a:t>
            </a:r>
          </a:p>
          <a:p>
            <a:r>
              <a:rPr lang="ru-RU" sz="2400" i="1" dirty="0">
                <a:solidFill>
                  <a:srgbClr val="FF0000"/>
                </a:solidFill>
              </a:rPr>
              <a:t>Стахович Л.В., Семенкова Е.В., </a:t>
            </a:r>
            <a:r>
              <a:rPr lang="ru-RU" sz="2400" i="1" dirty="0" err="1">
                <a:solidFill>
                  <a:srgbClr val="FF0000"/>
                </a:solidFill>
              </a:rPr>
              <a:t>Рыжановская</a:t>
            </a:r>
            <a:r>
              <a:rPr lang="ru-RU" sz="2400" i="1" dirty="0">
                <a:solidFill>
                  <a:srgbClr val="FF0000"/>
                </a:solidFill>
              </a:rPr>
              <a:t> Л.Ю. Программа Азы финансовой культуры для дошкольников- М.: ВИТА-ПРЕСС, 2019.</a:t>
            </a:r>
          </a:p>
          <a:p>
            <a:r>
              <a:rPr lang="ru-RU" sz="2400" i="1" dirty="0">
                <a:solidFill>
                  <a:srgbClr val="FF0000"/>
                </a:solidFill>
              </a:rPr>
              <a:t>Авторская образовательная программа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b="1" i="1" dirty="0">
                <a:solidFill>
                  <a:srgbClr val="FF0000"/>
                </a:solidFill>
              </a:rPr>
              <a:t>«Детство на берегу Клязьмы…» или Зайцы </a:t>
            </a:r>
            <a:r>
              <a:rPr lang="ru-RU" sz="2400" b="1" i="1" dirty="0" err="1">
                <a:solidFill>
                  <a:srgbClr val="FF0000"/>
                </a:solidFill>
              </a:rPr>
              <a:t>Коська</a:t>
            </a:r>
            <a:r>
              <a:rPr lang="ru-RU" sz="2400" b="1" i="1" dirty="0">
                <a:solidFill>
                  <a:srgbClr val="FF0000"/>
                </a:solidFill>
              </a:rPr>
              <a:t> и Мотя приглашают в гости (региональный компонент) 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2056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68367F-76BD-42C3-94DE-DD3C46DF2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dirty="0"/>
              <a:t>В МБДОУ реализуются программы дополнительного образования дошкольников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343175E-63FA-4D92-B3C4-1C30121758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600" dirty="0">
                <a:solidFill>
                  <a:srgbClr val="FF0000"/>
                </a:solidFill>
              </a:rPr>
              <a:t>Социально-педагогическое направление : «</a:t>
            </a:r>
            <a:r>
              <a:rPr lang="ru-RU" sz="3600" dirty="0" err="1">
                <a:solidFill>
                  <a:srgbClr val="FF0000"/>
                </a:solidFill>
              </a:rPr>
              <a:t>АБВГдейка</a:t>
            </a:r>
            <a:r>
              <a:rPr lang="ru-RU" sz="3600" dirty="0">
                <a:solidFill>
                  <a:srgbClr val="FF0000"/>
                </a:solidFill>
              </a:rPr>
              <a:t>», «Английский для малышей»</a:t>
            </a:r>
          </a:p>
          <a:p>
            <a:r>
              <a:rPr lang="ru-RU" sz="3600" dirty="0">
                <a:solidFill>
                  <a:srgbClr val="FF0000"/>
                </a:solidFill>
              </a:rPr>
              <a:t>Физкультурно-спортивное направление: «Хореография»</a:t>
            </a:r>
          </a:p>
          <a:p>
            <a:r>
              <a:rPr lang="ru-RU" sz="3600" dirty="0">
                <a:solidFill>
                  <a:srgbClr val="FF0000"/>
                </a:solidFill>
              </a:rPr>
              <a:t>Художественная направленность: «ИЗОСТУДИЯ»</a:t>
            </a:r>
          </a:p>
        </p:txBody>
      </p:sp>
    </p:spTree>
    <p:extLst>
      <p:ext uri="{BB962C8B-B14F-4D97-AF65-F5344CB8AC3E}">
        <p14:creationId xmlns:p14="http://schemas.microsoft.com/office/powerpoint/2010/main" val="31119193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C819DF-B2E7-42F9-A3CE-1CF2FBC62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Взаимодействие с родителями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E1C69B5-17AF-4AB2-B362-83B1B516C2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213659"/>
            <a:ext cx="10178322" cy="466593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id="{1ED8AF2E-A04F-4CF0-B2CF-E9D38508FA0B}"/>
              </a:ext>
            </a:extLst>
          </p:cNvPr>
          <p:cNvSpPr/>
          <p:nvPr/>
        </p:nvSpPr>
        <p:spPr>
          <a:xfrm>
            <a:off x="4854634" y="2705791"/>
            <a:ext cx="2477192" cy="22776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Модель взаимодействия родительской общественности и МБДОУ</a:t>
            </a:r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1A401020-9678-4AE2-AC29-00A1AEBC70B4}"/>
              </a:ext>
            </a:extLst>
          </p:cNvPr>
          <p:cNvSpPr/>
          <p:nvPr/>
        </p:nvSpPr>
        <p:spPr>
          <a:xfrm>
            <a:off x="4348474" y="1213659"/>
            <a:ext cx="3340634" cy="11139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Участие родителей в управлении ДОУ</a:t>
            </a:r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id="{1B804492-5273-4517-B237-9A59F9EE271E}"/>
              </a:ext>
            </a:extLst>
          </p:cNvPr>
          <p:cNvSpPr/>
          <p:nvPr/>
        </p:nvSpPr>
        <p:spPr>
          <a:xfrm>
            <a:off x="1415934" y="2223654"/>
            <a:ext cx="2913918" cy="12136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Наглядно-информационный блок</a:t>
            </a:r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id="{B01C7CB9-AC8B-4903-9DEA-6160C13B18B2}"/>
              </a:ext>
            </a:extLst>
          </p:cNvPr>
          <p:cNvSpPr/>
          <p:nvPr/>
        </p:nvSpPr>
        <p:spPr>
          <a:xfrm>
            <a:off x="8283326" y="2327565"/>
            <a:ext cx="2656996" cy="12136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Информационно-аналитический блок</a:t>
            </a:r>
          </a:p>
        </p:txBody>
      </p:sp>
      <p:sp>
        <p:nvSpPr>
          <p:cNvPr id="10" name="Овал 9">
            <a:extLst>
              <a:ext uri="{FF2B5EF4-FFF2-40B4-BE49-F238E27FC236}">
                <a16:creationId xmlns:a16="http://schemas.microsoft.com/office/drawing/2014/main" id="{E9D66991-5E57-43E0-BCE9-AC79B3A30FB8}"/>
              </a:ext>
            </a:extLst>
          </p:cNvPr>
          <p:cNvSpPr/>
          <p:nvPr/>
        </p:nvSpPr>
        <p:spPr>
          <a:xfrm>
            <a:off x="2397145" y="4721629"/>
            <a:ext cx="2656994" cy="11838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Досуговый блок</a:t>
            </a:r>
          </a:p>
        </p:txBody>
      </p:sp>
      <p:sp>
        <p:nvSpPr>
          <p:cNvPr id="11" name="Овал 10">
            <a:extLst>
              <a:ext uri="{FF2B5EF4-FFF2-40B4-BE49-F238E27FC236}">
                <a16:creationId xmlns:a16="http://schemas.microsoft.com/office/drawing/2014/main" id="{5A87D710-A99C-4046-A501-5F6B46DBABEE}"/>
              </a:ext>
            </a:extLst>
          </p:cNvPr>
          <p:cNvSpPr/>
          <p:nvPr/>
        </p:nvSpPr>
        <p:spPr>
          <a:xfrm>
            <a:off x="7856607" y="4678889"/>
            <a:ext cx="2656995" cy="12136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Познавательный блок</a:t>
            </a:r>
          </a:p>
        </p:txBody>
      </p:sp>
    </p:spTree>
    <p:extLst>
      <p:ext uri="{BB962C8B-B14F-4D97-AF65-F5344CB8AC3E}">
        <p14:creationId xmlns:p14="http://schemas.microsoft.com/office/powerpoint/2010/main" val="30422180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0F8F96-8B06-4DF9-8D5F-320E077FF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Взаимодействие с родителями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7710B67-5A9A-4A0D-9DF7-32978F4CD2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dirty="0">
                <a:solidFill>
                  <a:srgbClr val="FF0000"/>
                </a:solidFill>
              </a:rPr>
              <a:t>Стенды</a:t>
            </a:r>
          </a:p>
          <a:p>
            <a:r>
              <a:rPr lang="ru-RU" sz="2400" dirty="0">
                <a:solidFill>
                  <a:srgbClr val="FF0000"/>
                </a:solidFill>
              </a:rPr>
              <a:t>Папки-передвижки</a:t>
            </a:r>
          </a:p>
          <a:p>
            <a:r>
              <a:rPr lang="ru-RU" sz="2400" dirty="0">
                <a:solidFill>
                  <a:srgbClr val="FF0000"/>
                </a:solidFill>
              </a:rPr>
              <a:t>Выставки</a:t>
            </a:r>
          </a:p>
          <a:p>
            <a:r>
              <a:rPr lang="ru-RU" sz="2400" dirty="0">
                <a:solidFill>
                  <a:srgbClr val="FF0000"/>
                </a:solidFill>
              </a:rPr>
              <a:t>Дни открытых дверей</a:t>
            </a:r>
          </a:p>
          <a:p>
            <a:r>
              <a:rPr lang="ru-RU" sz="2400" dirty="0">
                <a:solidFill>
                  <a:srgbClr val="FF0000"/>
                </a:solidFill>
              </a:rPr>
              <a:t>Диалог доверия</a:t>
            </a:r>
          </a:p>
          <a:p>
            <a:r>
              <a:rPr lang="ru-RU" sz="2400" dirty="0">
                <a:solidFill>
                  <a:srgbClr val="FF0000"/>
                </a:solidFill>
              </a:rPr>
              <a:t>Тематические выставки</a:t>
            </a:r>
          </a:p>
          <a:p>
            <a:r>
              <a:rPr lang="ru-RU" sz="2400" dirty="0">
                <a:solidFill>
                  <a:srgbClr val="FF0000"/>
                </a:solidFill>
              </a:rPr>
              <a:t>Памятки для родителей</a:t>
            </a:r>
          </a:p>
          <a:p>
            <a:r>
              <a:rPr lang="ru-RU" sz="2400" dirty="0">
                <a:solidFill>
                  <a:srgbClr val="FF0000"/>
                </a:solidFill>
              </a:rPr>
              <a:t>Открытые просмотры</a:t>
            </a:r>
          </a:p>
          <a:p>
            <a:r>
              <a:rPr lang="ru-RU" sz="2400" dirty="0">
                <a:solidFill>
                  <a:srgbClr val="FF0000"/>
                </a:solidFill>
              </a:rPr>
              <a:t>Экскурсии по ДОУ</a:t>
            </a:r>
          </a:p>
          <a:p>
            <a:r>
              <a:rPr lang="ru-RU" sz="2400" dirty="0">
                <a:solidFill>
                  <a:srgbClr val="FF0000"/>
                </a:solidFill>
              </a:rPr>
              <a:t>Фотоальбомы групп </a:t>
            </a:r>
          </a:p>
          <a:p>
            <a:r>
              <a:rPr lang="ru-RU" sz="2400" dirty="0">
                <a:solidFill>
                  <a:srgbClr val="FF0000"/>
                </a:solidFill>
              </a:rPr>
              <a:t>Фотовыставки 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43CF1618-F0BD-487F-837D-A367F43481E0}"/>
              </a:ext>
            </a:extLst>
          </p:cNvPr>
          <p:cNvSpPr/>
          <p:nvPr/>
        </p:nvSpPr>
        <p:spPr>
          <a:xfrm>
            <a:off x="6317673" y="2285999"/>
            <a:ext cx="4705003" cy="52952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FF0000"/>
                </a:solidFill>
              </a:rPr>
              <a:t>Анкетирование</a:t>
            </a:r>
          </a:p>
          <a:p>
            <a:pPr algn="ctr"/>
            <a:r>
              <a:rPr lang="ru-RU" sz="2400" dirty="0">
                <a:solidFill>
                  <a:srgbClr val="FF0000"/>
                </a:solidFill>
              </a:rPr>
              <a:t>Беседы</a:t>
            </a:r>
          </a:p>
          <a:p>
            <a:pPr algn="ctr"/>
            <a:r>
              <a:rPr lang="ru-RU" sz="2400" dirty="0">
                <a:solidFill>
                  <a:srgbClr val="FF0000"/>
                </a:solidFill>
              </a:rPr>
              <a:t>Опросы</a:t>
            </a:r>
          </a:p>
          <a:p>
            <a:pPr algn="ctr"/>
            <a:r>
              <a:rPr lang="ru-RU" sz="2400" dirty="0">
                <a:solidFill>
                  <a:srgbClr val="FF0000"/>
                </a:solidFill>
              </a:rPr>
              <a:t>Копилка родительской мудрости</a:t>
            </a:r>
          </a:p>
          <a:p>
            <a:pPr algn="ctr"/>
            <a:r>
              <a:rPr lang="ru-RU" sz="2400" dirty="0">
                <a:solidFill>
                  <a:srgbClr val="FF0000"/>
                </a:solidFill>
              </a:rPr>
              <a:t>Праздники</a:t>
            </a:r>
          </a:p>
          <a:p>
            <a:pPr algn="ctr"/>
            <a:r>
              <a:rPr lang="ru-RU" sz="2400" dirty="0">
                <a:solidFill>
                  <a:srgbClr val="FF0000"/>
                </a:solidFill>
              </a:rPr>
              <a:t>Развлечения конкурсы </a:t>
            </a:r>
          </a:p>
          <a:p>
            <a:pPr algn="ctr"/>
            <a:r>
              <a:rPr lang="ru-RU" sz="2400" dirty="0">
                <a:solidFill>
                  <a:srgbClr val="FF0000"/>
                </a:solidFill>
              </a:rPr>
              <a:t>Викторины</a:t>
            </a:r>
          </a:p>
          <a:p>
            <a:pPr algn="ctr"/>
            <a:r>
              <a:rPr lang="ru-RU" sz="2400" dirty="0">
                <a:solidFill>
                  <a:srgbClr val="FF0000"/>
                </a:solidFill>
              </a:rPr>
              <a:t>Семинары практикумы</a:t>
            </a:r>
          </a:p>
          <a:p>
            <a:pPr algn="ctr"/>
            <a:r>
              <a:rPr lang="ru-RU" sz="2400" dirty="0">
                <a:solidFill>
                  <a:srgbClr val="FF0000"/>
                </a:solidFill>
              </a:rPr>
              <a:t>Игровые тренинги</a:t>
            </a:r>
          </a:p>
          <a:p>
            <a:pPr algn="ctr"/>
            <a:r>
              <a:rPr lang="ru-RU" sz="2400" dirty="0">
                <a:solidFill>
                  <a:srgbClr val="FF0000"/>
                </a:solidFill>
              </a:rPr>
              <a:t>Создание совместных проектов</a:t>
            </a:r>
          </a:p>
          <a:p>
            <a:pPr algn="ctr"/>
            <a:r>
              <a:rPr lang="ru-RU" sz="2400" dirty="0">
                <a:solidFill>
                  <a:srgbClr val="FF0000"/>
                </a:solidFill>
              </a:rPr>
              <a:t>Работа сайта МБДОУ 57</a:t>
            </a:r>
          </a:p>
          <a:p>
            <a:pPr algn="ctr"/>
            <a:r>
              <a:rPr lang="ru-RU" sz="2400" dirty="0">
                <a:solidFill>
                  <a:srgbClr val="FF0000"/>
                </a:solidFill>
              </a:rPr>
              <a:t>Педагогическая гостиная</a:t>
            </a:r>
          </a:p>
        </p:txBody>
      </p:sp>
    </p:spTree>
    <p:extLst>
      <p:ext uri="{BB962C8B-B14F-4D97-AF65-F5344CB8AC3E}">
        <p14:creationId xmlns:p14="http://schemas.microsoft.com/office/powerpoint/2010/main" val="4163087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D31CBC-52E0-4109-8D47-03B0DBB97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Основная образовательная программа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376D261-3D92-4548-987B-4A4D6E279D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sz="3200" dirty="0">
                <a:latin typeface="+mj-lt"/>
                <a:cs typeface="Aharoni" panose="02010803020104030203" pitchFamily="2" charset="-79"/>
              </a:rPr>
              <a:t>это нормативно-управленческий документ дошкольного учреждения, характеризующий</a:t>
            </a:r>
          </a:p>
          <a:p>
            <a:pPr marL="0" indent="0" algn="ctr">
              <a:buNone/>
            </a:pPr>
            <a:r>
              <a:rPr lang="ru-RU" sz="3200" dirty="0">
                <a:latin typeface="+mj-lt"/>
                <a:cs typeface="Aharoni" panose="02010803020104030203" pitchFamily="2" charset="-79"/>
              </a:rPr>
              <a:t>специфику содержания образования, особенности организации образовательного процесса, характер оказываемых образовательных услуг.</a:t>
            </a:r>
          </a:p>
          <a:p>
            <a:pPr marL="0" indent="0" algn="ctr">
              <a:buNone/>
            </a:pPr>
            <a:r>
              <a:rPr lang="ru-RU" sz="3200" dirty="0">
                <a:latin typeface="+mj-lt"/>
                <a:cs typeface="Aharoni" panose="02010803020104030203" pitchFamily="2" charset="-79"/>
              </a:rPr>
              <a:t>Ссылка на ООП ДО МБДОУ 57 </a:t>
            </a:r>
          </a:p>
          <a:p>
            <a:pPr marL="0" indent="0" algn="ctr">
              <a:buNone/>
            </a:pPr>
            <a:r>
              <a:rPr lang="en-US" sz="3200" dirty="0">
                <a:latin typeface="+mj-lt"/>
                <a:cs typeface="Aharoni" panose="02010803020104030203" pitchFamily="2" charset="-79"/>
              </a:rPr>
              <a:t>http://t125929.dou.obrazovanie33.ru/sveden/education/OOP_Napr_0_27.08.2020.pdf</a:t>
            </a:r>
            <a:endParaRPr lang="ru-RU" sz="3200" dirty="0">
              <a:latin typeface="+mj-lt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459253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FF12022-73B6-457C-81F7-14DA703177F5}"/>
              </a:ext>
            </a:extLst>
          </p:cNvPr>
          <p:cNvSpPr/>
          <p:nvPr/>
        </p:nvSpPr>
        <p:spPr>
          <a:xfrm>
            <a:off x="3551853" y="381000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ОБРАЗОВАТЕЛЬНАЯ ПРОГРАММА СОСТОИТ:</a:t>
            </a:r>
          </a:p>
        </p:txBody>
      </p:sp>
      <p:sp>
        <p:nvSpPr>
          <p:cNvPr id="3" name="Овал 2">
            <a:extLst>
              <a:ext uri="{FF2B5EF4-FFF2-40B4-BE49-F238E27FC236}">
                <a16:creationId xmlns:a16="http://schemas.microsoft.com/office/drawing/2014/main" id="{CFAA87F6-EF1D-4144-863E-1F2D41D0ADEC}"/>
              </a:ext>
            </a:extLst>
          </p:cNvPr>
          <p:cNvSpPr/>
          <p:nvPr/>
        </p:nvSpPr>
        <p:spPr>
          <a:xfrm>
            <a:off x="951722" y="1884784"/>
            <a:ext cx="4739951" cy="36389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Обязательная часть программы «От рождения до школы» </a:t>
            </a:r>
            <a:r>
              <a:rPr lang="ru-RU" sz="2400" dirty="0" err="1">
                <a:solidFill>
                  <a:schemeClr val="tx1"/>
                </a:solidFill>
              </a:rPr>
              <a:t>Н.Е.Вераксы</a:t>
            </a:r>
            <a:endParaRPr lang="ru-RU" sz="2400" dirty="0">
              <a:solidFill>
                <a:schemeClr val="tx1"/>
              </a:solidFill>
            </a:endParaRPr>
          </a:p>
          <a:p>
            <a:pPr algn="ctr"/>
            <a:endParaRPr lang="ru-RU" sz="2400" dirty="0">
              <a:solidFill>
                <a:schemeClr val="tx1"/>
              </a:solidFill>
            </a:endParaRPr>
          </a:p>
          <a:p>
            <a:pPr algn="ctr"/>
            <a:endParaRPr lang="ru-RU" sz="2400" dirty="0">
              <a:solidFill>
                <a:schemeClr val="tx1"/>
              </a:solidFill>
            </a:endParaRPr>
          </a:p>
          <a:p>
            <a:pPr algn="ctr"/>
            <a:r>
              <a:rPr lang="ru-RU" sz="2400" dirty="0">
                <a:solidFill>
                  <a:schemeClr val="tx1"/>
                </a:solidFill>
              </a:rPr>
              <a:t>Не менее 60 %</a:t>
            </a:r>
          </a:p>
        </p:txBody>
      </p:sp>
      <p:sp>
        <p:nvSpPr>
          <p:cNvPr id="4" name="Овал 3">
            <a:extLst>
              <a:ext uri="{FF2B5EF4-FFF2-40B4-BE49-F238E27FC236}">
                <a16:creationId xmlns:a16="http://schemas.microsoft.com/office/drawing/2014/main" id="{F7F612A8-B7CB-471F-9DD1-25CB616989A1}"/>
              </a:ext>
            </a:extLst>
          </p:cNvPr>
          <p:cNvSpPr/>
          <p:nvPr/>
        </p:nvSpPr>
        <p:spPr>
          <a:xfrm>
            <a:off x="7632441" y="3284377"/>
            <a:ext cx="3607837" cy="26211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</a:rPr>
              <a:t>Часть, формируемая участниками образовательных отношений. Не более 40%</a:t>
            </a:r>
          </a:p>
        </p:txBody>
      </p:sp>
    </p:spTree>
    <p:extLst>
      <p:ext uri="{BB962C8B-B14F-4D97-AF65-F5344CB8AC3E}">
        <p14:creationId xmlns:p14="http://schemas.microsoft.com/office/powerpoint/2010/main" val="2156252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9B546D-1427-4C6E-B5EC-A0A6BC517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Основная образовательная программа разработана в соответствии с федеральным государственным образовательным стандартом дошкольного образования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36EAD1D-682D-4E67-B801-3A2E4BD58F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>
                <a:solidFill>
                  <a:srgbClr val="FF0000"/>
                </a:solidFill>
              </a:rPr>
              <a:t>                                                      В ходе проектирования учитывались:</a:t>
            </a:r>
          </a:p>
          <a:p>
            <a:pPr marL="0" indent="0">
              <a:buNone/>
            </a:pPr>
            <a:r>
              <a:rPr lang="ru-RU" sz="2400" b="1" dirty="0">
                <a:solidFill>
                  <a:srgbClr val="FF0000"/>
                </a:solidFill>
              </a:rPr>
              <a:t>Рекомендации Примерной образовательной программы дошкольного образования /</a:t>
            </a:r>
            <a:r>
              <a:rPr lang="ru-RU" sz="2400" b="1" dirty="0" err="1">
                <a:solidFill>
                  <a:srgbClr val="FF0000"/>
                </a:solidFill>
              </a:rPr>
              <a:t>Н.Е.Веракса</a:t>
            </a:r>
            <a:r>
              <a:rPr lang="ru-RU" sz="2400" b="1" dirty="0">
                <a:solidFill>
                  <a:srgbClr val="FF0000"/>
                </a:solidFill>
              </a:rPr>
              <a:t>, </a:t>
            </a:r>
            <a:r>
              <a:rPr lang="ru-RU" sz="2400" b="1" dirty="0" err="1">
                <a:solidFill>
                  <a:srgbClr val="FF0000"/>
                </a:solidFill>
              </a:rPr>
              <a:t>Т.С.Комарова</a:t>
            </a:r>
            <a:r>
              <a:rPr lang="ru-RU" sz="2400" b="1" dirty="0">
                <a:solidFill>
                  <a:srgbClr val="FF0000"/>
                </a:solidFill>
              </a:rPr>
              <a:t> , </a:t>
            </a:r>
            <a:r>
              <a:rPr lang="ru-RU" sz="2400" b="1" dirty="0" err="1">
                <a:solidFill>
                  <a:srgbClr val="FF0000"/>
                </a:solidFill>
              </a:rPr>
              <a:t>Э.М.Дорофеева</a:t>
            </a:r>
            <a:r>
              <a:rPr lang="ru-RU" sz="2400" b="1" dirty="0">
                <a:solidFill>
                  <a:srgbClr val="FF0000"/>
                </a:solidFill>
              </a:rPr>
              <a:t>/, издательство МОЗАИКА СИНТЕЗ Москва, 2019 г. «От рождения до школы»</a:t>
            </a:r>
          </a:p>
          <a:p>
            <a:pPr marL="0" indent="0">
              <a:buNone/>
            </a:pPr>
            <a:r>
              <a:rPr lang="ru-RU" sz="2400" b="1" dirty="0">
                <a:solidFill>
                  <a:srgbClr val="FF0000"/>
                </a:solidFill>
              </a:rPr>
              <a:t>Образовательные потребности воспитанников,</a:t>
            </a:r>
          </a:p>
          <a:p>
            <a:pPr marL="0" indent="0">
              <a:buNone/>
            </a:pPr>
            <a:r>
              <a:rPr lang="ru-RU" sz="2400" b="1" dirty="0">
                <a:solidFill>
                  <a:srgbClr val="FF0000"/>
                </a:solidFill>
              </a:rPr>
              <a:t>Запросы родителей,</a:t>
            </a:r>
          </a:p>
          <a:p>
            <a:pPr marL="0" indent="0">
              <a:buNone/>
            </a:pPr>
            <a:r>
              <a:rPr lang="ru-RU" sz="2400" b="1" dirty="0">
                <a:solidFill>
                  <a:srgbClr val="FF0000"/>
                </a:solidFill>
              </a:rPr>
              <a:t>Психолого-педагогические, кадровые, материально-технические, финансовые условия.</a:t>
            </a:r>
          </a:p>
        </p:txBody>
      </p:sp>
    </p:spTree>
    <p:extLst>
      <p:ext uri="{BB962C8B-B14F-4D97-AF65-F5344CB8AC3E}">
        <p14:creationId xmlns:p14="http://schemas.microsoft.com/office/powerpoint/2010/main" val="4217367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129467-DC63-4FC0-8247-D6D7EA0E1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/>
              <a:t>Программа предполагает возможность начала освоения детьми содержания образовательных областей на любом этапе ее реализации:</a:t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C135607-DE28-46D9-81CE-D034097F37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Ранний возраст (до 3 лет)</a:t>
            </a:r>
          </a:p>
          <a:p>
            <a:r>
              <a:rPr lang="ru-RU" sz="2400" b="1" dirty="0">
                <a:solidFill>
                  <a:srgbClr val="FF0000"/>
                </a:solidFill>
              </a:rPr>
              <a:t>Младший дошкольный возраст (3-4 лет)</a:t>
            </a:r>
          </a:p>
          <a:p>
            <a:r>
              <a:rPr lang="ru-RU" sz="2400" b="1" dirty="0">
                <a:solidFill>
                  <a:srgbClr val="FF0000"/>
                </a:solidFill>
              </a:rPr>
              <a:t>Средний дошкольный возраст (4-5 лет)</a:t>
            </a:r>
          </a:p>
          <a:p>
            <a:r>
              <a:rPr lang="ru-RU" sz="2400" b="1" dirty="0">
                <a:solidFill>
                  <a:srgbClr val="FF0000"/>
                </a:solidFill>
              </a:rPr>
              <a:t>Старший дошкольный возраст (5-6лет)</a:t>
            </a:r>
          </a:p>
          <a:p>
            <a:r>
              <a:rPr lang="ru-RU" sz="2400" b="1" dirty="0">
                <a:solidFill>
                  <a:srgbClr val="FF0000"/>
                </a:solidFill>
              </a:rPr>
              <a:t>Ребенок на пороге школы (6-7 лет)</a:t>
            </a:r>
          </a:p>
          <a:p>
            <a:pPr marL="0" indent="0" algn="ctr">
              <a:buNone/>
            </a:pPr>
            <a:r>
              <a:rPr lang="ru-RU" sz="2400" b="1" dirty="0">
                <a:solidFill>
                  <a:srgbClr val="FF0000"/>
                </a:solidFill>
              </a:rPr>
              <a:t> программа учитывает индивидуальные потребности ребенка, связанные с его жизненной ситуацией и состоянием здоровья, определяющие особые условия получения им образования, индивидуальные потребности отдельных категорий детей, в том числе с ограниченными возможностями здоровья.</a:t>
            </a:r>
          </a:p>
        </p:txBody>
      </p:sp>
    </p:spTree>
    <p:extLst>
      <p:ext uri="{BB962C8B-B14F-4D97-AF65-F5344CB8AC3E}">
        <p14:creationId xmlns:p14="http://schemas.microsoft.com/office/powerpoint/2010/main" val="1711439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F81A54-CB73-4CA5-B9A7-4EB5BB947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/>
              <a:t>Модель образовательной программы МБДОУ № 57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91EAEB7-0CAF-49CB-957B-6B1D070C23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632204"/>
            <a:ext cx="10178322" cy="3593591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Цель: развитие личности детей дошкольного возраста в различных видах общения и деятельности с учетом их возрастных, индивидуальных психологических и физиологических особенностей.</a:t>
            </a:r>
          </a:p>
          <a:p>
            <a:endParaRPr lang="ru-RU" dirty="0"/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FBF72FEF-2985-4310-BDE4-1C681AC53337}"/>
              </a:ext>
            </a:extLst>
          </p:cNvPr>
          <p:cNvSpPr/>
          <p:nvPr/>
        </p:nvSpPr>
        <p:spPr>
          <a:xfrm>
            <a:off x="1669487" y="3429000"/>
            <a:ext cx="3079103" cy="126495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FF0000"/>
                </a:solidFill>
              </a:rPr>
              <a:t>Речевое развитие</a:t>
            </a: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24D6FCD7-6880-4DAD-A3EE-1DF6922603FF}"/>
              </a:ext>
            </a:extLst>
          </p:cNvPr>
          <p:cNvSpPr/>
          <p:nvPr/>
        </p:nvSpPr>
        <p:spPr>
          <a:xfrm>
            <a:off x="4916365" y="2581627"/>
            <a:ext cx="2817846" cy="126495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FF0000"/>
                </a:solidFill>
              </a:rPr>
              <a:t>Социально-</a:t>
            </a:r>
            <a:r>
              <a:rPr lang="ru-RU" sz="2000" dirty="0" err="1">
                <a:solidFill>
                  <a:srgbClr val="FF0000"/>
                </a:solidFill>
              </a:rPr>
              <a:t>комуникативное</a:t>
            </a:r>
            <a:r>
              <a:rPr lang="ru-RU" sz="2000" dirty="0">
                <a:solidFill>
                  <a:srgbClr val="FF0000"/>
                </a:solidFill>
              </a:rPr>
              <a:t> развитие</a:t>
            </a: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4DE93F89-615B-4078-B5B6-6084C61D99F4}"/>
              </a:ext>
            </a:extLst>
          </p:cNvPr>
          <p:cNvSpPr/>
          <p:nvPr/>
        </p:nvSpPr>
        <p:spPr>
          <a:xfrm>
            <a:off x="7901986" y="3428999"/>
            <a:ext cx="2786745" cy="126495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FF0000"/>
                </a:solidFill>
              </a:rPr>
              <a:t>Познавательное развитие</a:t>
            </a: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9CF7E052-0CF7-46CA-807E-0DBDFF90D497}"/>
              </a:ext>
            </a:extLst>
          </p:cNvPr>
          <p:cNvSpPr/>
          <p:nvPr/>
        </p:nvSpPr>
        <p:spPr>
          <a:xfrm>
            <a:off x="2645050" y="4983485"/>
            <a:ext cx="2786745" cy="13792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FF0000"/>
                </a:solidFill>
              </a:rPr>
              <a:t>Художественно-эстетическое развитие</a:t>
            </a: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07B008EF-DD61-4270-B051-C5018FDAB630}"/>
              </a:ext>
            </a:extLst>
          </p:cNvPr>
          <p:cNvSpPr/>
          <p:nvPr/>
        </p:nvSpPr>
        <p:spPr>
          <a:xfrm>
            <a:off x="6760205" y="4983484"/>
            <a:ext cx="2786745" cy="13792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FF0000"/>
                </a:solidFill>
              </a:rPr>
              <a:t>Физическое развитие</a:t>
            </a:r>
          </a:p>
        </p:txBody>
      </p:sp>
    </p:spTree>
    <p:extLst>
      <p:ext uri="{BB962C8B-B14F-4D97-AF65-F5344CB8AC3E}">
        <p14:creationId xmlns:p14="http://schemas.microsoft.com/office/powerpoint/2010/main" val="21698462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A7D79F-F657-40E3-A6DE-67AFF8363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054529"/>
          </a:xfrm>
        </p:spPr>
        <p:txBody>
          <a:bodyPr/>
          <a:lstStyle/>
          <a:p>
            <a:pPr algn="ctr"/>
            <a:r>
              <a:rPr lang="ru-RU" dirty="0"/>
              <a:t>Образовательные области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B3585F4-50E9-4D3E-879F-B956905AB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101013"/>
            <a:ext cx="10178322" cy="5374602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Социально-коммуникативное развитие </a:t>
            </a:r>
            <a:r>
              <a:rPr lang="ru-RU" dirty="0">
                <a:solidFill>
                  <a:srgbClr val="FF0000"/>
                </a:solidFill>
              </a:rPr>
              <a:t>направлено на усвоение норм и ценностей, принятых в обществе, включая моральные и нравственные ценности; развитие общения и взаимодействия ребенка со взрослыми и сверстниками; становление самостоятельности, целенаправленности и саморегуляции собственных действий; развитие социального и эмоционального интеллекта, эмоциональной отзывчивости, сопереживания, формирование готовности к совместной деятельности со сверстниками, формирование уважительного отношения и чувства принадлежности к своей семье и к сообществу детей и взрослых в Организации; формирование позитивных установок к различным видам труда и творчества; формирование основ безопасного поведения в быту, социуме, природе.</a:t>
            </a:r>
          </a:p>
          <a:p>
            <a:endParaRPr lang="ru-RU" dirty="0">
              <a:solidFill>
                <a:srgbClr val="FF0000"/>
              </a:solidFill>
            </a:endParaRPr>
          </a:p>
          <a:p>
            <a:r>
              <a:rPr lang="ru-RU" b="1" dirty="0">
                <a:solidFill>
                  <a:srgbClr val="FF0000"/>
                </a:solidFill>
              </a:rPr>
              <a:t>Познавательное развитие </a:t>
            </a:r>
            <a:r>
              <a:rPr lang="ru-RU" dirty="0">
                <a:solidFill>
                  <a:srgbClr val="FF0000"/>
                </a:solidFill>
              </a:rPr>
              <a:t>предполагает развитие интересов детей, любознательности и познавательной мотивации; формирование познавательных действий, становление сознания; развитие воображения и творческой активности; формирование первичных представлений о себе, других людях, объектах окружающего мира, о свойствах и отношениях объектов окружающего мира (форме, цвете, размере, материале, звучании, ритме, темпе, количестве, числе, части и целом, пространстве и времени, движении и покое, причинах и следствиях и др.), о малой родине и Отечестве, представлений о социокультурных ценностях нашего народа, об отечественных традициях и праздниках, о планете Земля как общем доме людей, об особенностях ее природы, многообразии стран и народов мира.</a:t>
            </a:r>
          </a:p>
        </p:txBody>
      </p:sp>
    </p:spTree>
    <p:extLst>
      <p:ext uri="{BB962C8B-B14F-4D97-AF65-F5344CB8AC3E}">
        <p14:creationId xmlns:p14="http://schemas.microsoft.com/office/powerpoint/2010/main" val="15643028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152CE3-3BCE-4D02-944F-EA5E9E089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Образовательные области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FC91200-D8E9-48EE-AB36-C7516E5454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212980"/>
            <a:ext cx="10178322" cy="5645020"/>
          </a:xfrm>
        </p:spPr>
        <p:txBody>
          <a:bodyPr>
            <a:normAutofit lnSpcReduction="1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Познавательное развитие </a:t>
            </a:r>
            <a:r>
              <a:rPr lang="ru-RU" dirty="0">
                <a:solidFill>
                  <a:srgbClr val="FF0000"/>
                </a:solidFill>
              </a:rPr>
              <a:t>предполагает развитие интересов детей, любознательности и познавательной мотивации; формирование познавательных действий, становление сознания; развитие воображения и творческой активности; формирование первичных представлений о себе, других людях, объектах окружающего мира, о свойствах и отношениях объектов окружающего мира (форме, цвете, размере, материале, звучании, ритме, темпе, количестве, числе, части и целом, пространстве и времени, движении и покое, причинах и следствиях и др.), о малой родине и Отечестве, представлений о социокультурных ценностях нашего народа, об отечественных традициях и праздниках, о планете Земля как общем доме людей, об особенностях ее природы, многообразии стран и народов мира.</a:t>
            </a:r>
          </a:p>
          <a:p>
            <a:r>
              <a:rPr lang="ru-RU" b="1" dirty="0">
                <a:solidFill>
                  <a:srgbClr val="FF0000"/>
                </a:solidFill>
              </a:rPr>
              <a:t>Речевое развитие </a:t>
            </a:r>
            <a:r>
              <a:rPr lang="ru-RU" dirty="0">
                <a:solidFill>
                  <a:srgbClr val="FF0000"/>
                </a:solidFill>
              </a:rPr>
              <a:t>включает владение речью как средством общения и культуры; обогащение активного словаря; развитие связной, грамматически правильной диалогической и монологической речи; развитие речевого творчества; развитие звуковой и интонационной культуры речи, фонематического слуха; знакомство с книжной культурой, детской литературой, понимание на слух текстов различных жанров детской литературы; формирование звуковой аналитико-синтетической активности как предпосылки обучения грамоте.</a:t>
            </a:r>
          </a:p>
        </p:txBody>
      </p:sp>
    </p:spTree>
    <p:extLst>
      <p:ext uri="{BB962C8B-B14F-4D97-AF65-F5344CB8AC3E}">
        <p14:creationId xmlns:p14="http://schemas.microsoft.com/office/powerpoint/2010/main" val="20005071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A77A63-8B8E-41B0-BBDF-73D5DB37D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830595"/>
          </a:xfrm>
        </p:spPr>
        <p:txBody>
          <a:bodyPr/>
          <a:lstStyle/>
          <a:p>
            <a:pPr algn="ctr"/>
            <a:r>
              <a:rPr lang="ru-RU" dirty="0"/>
              <a:t>Образовательные области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06587D1-4A21-4032-B05D-4312B87BA3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212980"/>
            <a:ext cx="10178322" cy="5645019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Художественно-эстетическое развитие </a:t>
            </a:r>
            <a:r>
              <a:rPr lang="ru-RU" dirty="0">
                <a:solidFill>
                  <a:srgbClr val="FF0000"/>
                </a:solidFill>
              </a:rPr>
              <a:t>предполагает развитие предпосылок ценностно-смыслового восприятия и понимания произведений искусства (словесного, музыкального, изобразительного), мира природы; становление эстетического отношения к окружающему миру; формирование элементарных представлений о видах искусства; восприятие музыки, художественной литературы, фольклора; стимулирование сопереживания персонажам художественных произведений; реализацию самостоятельной творческой деятельности детей (изобразительной, конструктивно-модельной, музыкальной и др.).</a:t>
            </a:r>
          </a:p>
          <a:p>
            <a:r>
              <a:rPr lang="ru-RU" b="1" dirty="0">
                <a:solidFill>
                  <a:srgbClr val="FF0000"/>
                </a:solidFill>
              </a:rPr>
              <a:t>Физическое развитие</a:t>
            </a:r>
            <a:r>
              <a:rPr lang="ru-RU" dirty="0">
                <a:solidFill>
                  <a:srgbClr val="FF0000"/>
                </a:solidFill>
              </a:rPr>
              <a:t> включает приобретение опыта в следующих видах деятельности детей: двигательной, в том числе связанной с выполнением упражнений, направленных на развитие таких физических качеств, как координация и гибкость; способствующих правильному формированию опорно-двигательной системы организма, развитию равновесия, координации движения, крупной и мелкой моторики обеих рук, а также с правильным, не наносящем ущерба организму, выполнением основных движений (ходьба, бег, мягкие прыжки, повороты в обе стороны), формирование начальных представлений о некоторых видах спорта, овладение подвижными играми с правилами; становление целенаправленности и саморегуляции в двигательной сфере; становление ценностей здорового образа жизни, овладение его элементарными нормами и правилами (в питании, двигательном режиме, закаливании, при формировании полезных привычек и др.).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4789351"/>
      </p:ext>
    </p:extLst>
  </p:cSld>
  <p:clrMapOvr>
    <a:masterClrMapping/>
  </p:clrMapOvr>
</p:sld>
</file>

<file path=ppt/theme/theme1.xml><?xml version="1.0" encoding="utf-8"?>
<a:theme xmlns:a="http://schemas.openxmlformats.org/drawingml/2006/main" name="Эмблема">
  <a:themeElements>
    <a:clrScheme name="Эмблема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Эмблема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Эмблема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TM10001106[[fn=Эмблема]]</Template>
  <TotalTime>304</TotalTime>
  <Words>1953</Words>
  <Application>Microsoft Office PowerPoint</Application>
  <PresentationFormat>Широкоэкранный</PresentationFormat>
  <Paragraphs>118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</vt:lpstr>
      <vt:lpstr>Corbel</vt:lpstr>
      <vt:lpstr>Gill Sans MT</vt:lpstr>
      <vt:lpstr>Impact</vt:lpstr>
      <vt:lpstr>Эмблема</vt:lpstr>
      <vt:lpstr> Краткая презентация основной образовательной программы дошкольного образования, реализуемой в МБДОУ № 57</vt:lpstr>
      <vt:lpstr>Основная образовательная программа </vt:lpstr>
      <vt:lpstr>Презентация PowerPoint</vt:lpstr>
      <vt:lpstr>Основная образовательная программа разработана в соответствии с федеральным государственным образовательным стандартом дошкольного образования</vt:lpstr>
      <vt:lpstr>Программа предполагает возможность начала освоения детьми содержания образовательных областей на любом этапе ее реализации: </vt:lpstr>
      <vt:lpstr>Модель образовательной программы МБДОУ № 57</vt:lpstr>
      <vt:lpstr>Образовательные области</vt:lpstr>
      <vt:lpstr>Образовательные области</vt:lpstr>
      <vt:lpstr>Образовательные области</vt:lpstr>
      <vt:lpstr>Задачи реализации программы</vt:lpstr>
      <vt:lpstr>Содержание указанных образовательных областей зависит от возрастных и индивидуальных особенностей детей, определяется целями и задачами программы и реализуется в различных видах деятельности (общение, игра, познавательно-исследовательская деятельность)</vt:lpstr>
      <vt:lpstr>Условия реализации программы</vt:lpstr>
      <vt:lpstr>Целевые ориентиры на этапе завершения дошкольного образования</vt:lpstr>
      <vt:lpstr>Обязательная часть образовательной программы</vt:lpstr>
      <vt:lpstr>Часть, формируемая участниками</vt:lpstr>
      <vt:lpstr>В МБДОУ реализуются программы дополнительного образования дошкольников</vt:lpstr>
      <vt:lpstr>Взаимодействие с родителями</vt:lpstr>
      <vt:lpstr>Взаимодействие с родителями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Краткая презентация основной образовательной программы дошкольного образования, реализуемой в МБДОУ № 57</dc:title>
  <dc:creator>user</dc:creator>
  <cp:lastModifiedBy>user</cp:lastModifiedBy>
  <cp:revision>20</cp:revision>
  <dcterms:created xsi:type="dcterms:W3CDTF">2021-04-01T11:34:32Z</dcterms:created>
  <dcterms:modified xsi:type="dcterms:W3CDTF">2021-04-02T10:27:23Z</dcterms:modified>
</cp:coreProperties>
</file>