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8" d="100"/>
          <a:sy n="58" d="100"/>
        </p:scale>
        <p:origin x="72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789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48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9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8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46804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1038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651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87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33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1004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07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92F9F18-F879-4193-BF92-E3C0FB89D963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3016151-A23A-4E0B-AC33-65D1C93A899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478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4D839-5F1C-4716-8E18-8857B181F5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ru-RU" sz="3600" dirty="0"/>
            </a:br>
            <a:r>
              <a:rPr lang="ru-RU" sz="3600" dirty="0"/>
              <a:t>Краткая презентация основной образовательной программы дошкольного образования, реализуемой в МБДОУ № 57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4E0C41-15AC-427B-BBD5-1AAC094A5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160238"/>
            <a:ext cx="8045373" cy="12280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Муниципальное бюджетное дошкольное образовательное учреждение                       детский сад № 57                                       </a:t>
            </a:r>
            <a:r>
              <a:rPr lang="ru-RU" dirty="0" err="1"/>
              <a:t>г.Коврова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41DA68-9324-4D00-B5BA-EE8C31FEFA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200" y="265879"/>
            <a:ext cx="1999213" cy="198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43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2C39C4-FF6E-4A2F-971C-4C14133BA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4387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Задачи реализации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BF1E77-AC55-4E8D-838C-67656BE8C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78409"/>
            <a:ext cx="10178322" cy="5739632"/>
          </a:xfrm>
        </p:spPr>
        <p:txBody>
          <a:bodyPr>
            <a:normAutofit fontScale="55000" lnSpcReduction="20000"/>
          </a:bodyPr>
          <a:lstStyle/>
          <a:p>
            <a:endParaRPr lang="ru-RU" sz="2600" dirty="0"/>
          </a:p>
          <a:p>
            <a:r>
              <a:rPr lang="ru-RU" sz="2600" dirty="0"/>
              <a:t>1) охраны и укрепления физического и психического здоровья детей, в том числе их эмоционального благополучия;</a:t>
            </a:r>
          </a:p>
          <a:p>
            <a:r>
              <a:rPr lang="ru-RU" sz="2600" dirty="0"/>
              <a:t>2) обеспечения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r>
              <a:rPr lang="ru-RU" sz="2600" dirty="0"/>
              <a:t>3) 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</a:t>
            </a:r>
          </a:p>
          <a:p>
            <a:r>
              <a:rPr lang="ru-RU" sz="2600" dirty="0"/>
              <a:t>4) 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r>
              <a:rPr lang="ru-RU" sz="2600" dirty="0"/>
              <a:t>5) объединения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</a:t>
            </a:r>
          </a:p>
          <a:p>
            <a:r>
              <a:rPr lang="ru-RU" sz="2600" dirty="0"/>
              <a:t>6) 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</a:p>
          <a:p>
            <a:r>
              <a:rPr lang="ru-RU" sz="2600" dirty="0"/>
              <a:t>7) 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</a:p>
          <a:p>
            <a:r>
              <a:rPr lang="ru-RU" sz="2600" dirty="0"/>
              <a:t>8) формирования социокультурной среды, соответствующей возрастным, индивидуальным, психологическим и физиологическим особенностям детей;</a:t>
            </a:r>
          </a:p>
          <a:p>
            <a:r>
              <a:rPr lang="ru-RU" sz="2600" dirty="0"/>
              <a:t>9) 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89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9DA708-E925-47C9-B002-4943470C1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Содержание указанных образовательных областей зависит от возрастных и индивидуальных особенностей детей, определяется целями и задачами программы и реализуется в различных видах деятельности (общение, игра, познавательно-исследовательская деятельность)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16C27E-B4D7-4471-A5A1-CBA0C4D5D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C3A980E7-CC9F-4B54-B28E-C5F8C7E446F5}"/>
              </a:ext>
            </a:extLst>
          </p:cNvPr>
          <p:cNvSpPr/>
          <p:nvPr/>
        </p:nvSpPr>
        <p:spPr>
          <a:xfrm>
            <a:off x="1762298" y="2460567"/>
            <a:ext cx="8595360" cy="9684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Требования к условиям реализации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1F0FDE6-B69E-4FEB-BFD5-B82F6E229059}"/>
              </a:ext>
            </a:extLst>
          </p:cNvPr>
          <p:cNvSpPr/>
          <p:nvPr/>
        </p:nvSpPr>
        <p:spPr>
          <a:xfrm>
            <a:off x="1834342" y="3603566"/>
            <a:ext cx="8595360" cy="9684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Требования к структуре образовательной программы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AA258103-8A30-46C7-A672-FAB1FF77A633}"/>
              </a:ext>
            </a:extLst>
          </p:cNvPr>
          <p:cNvSpPr/>
          <p:nvPr/>
        </p:nvSpPr>
        <p:spPr>
          <a:xfrm>
            <a:off x="1834342" y="4911159"/>
            <a:ext cx="8756073" cy="9684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Требования к результатам освоения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41102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7A78F-E4AB-4766-9364-0BFB652E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Условия реализации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D4E392-08C2-4653-8BAB-9D22FF77D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80655"/>
            <a:ext cx="10178322" cy="4798937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Материально-технические (соответствуют санитарным нормам, правилам пожарной безопасности, возрастным и индивидуальным особенностям детей, каждая группа имеет пространственную среду, оборудование)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Психолого-педагогические (использование форм и методов работы, соответствующих возрасту детей, построение образовательной деятельности на основе взаимодействия взрослых с детьми, поддержка доброжелательного отношения детей друг к другу, защита детей от всех форм физического и психического насилия, поддержка родителей в воспитании детей, вовлечение в образовательную деятельность),</a:t>
            </a:r>
          </a:p>
          <a:p>
            <a:r>
              <a:rPr lang="ru-RU" sz="2400" dirty="0">
                <a:solidFill>
                  <a:srgbClr val="FF0000"/>
                </a:solidFill>
              </a:rPr>
              <a:t>Развивающая предметно-пространственная среда (обеспечение возможности общения и совместной деятельности детей и взрослых, двигательной активности , возможности уединения, доступность, безопасность),</a:t>
            </a:r>
          </a:p>
          <a:p>
            <a:r>
              <a:rPr lang="ru-RU" sz="2400" dirty="0">
                <a:solidFill>
                  <a:srgbClr val="FF0000"/>
                </a:solidFill>
              </a:rPr>
              <a:t>Финансовые (обеспечивают возможность выполнения требований Стандарта)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Кадровые (в МБДОУ работают педагоги первой квалификационной категории -  56% , высшей квалификационной категории – 44%, в наличии специалисты- музыкальный руководитель, учитель-логопед).</a:t>
            </a:r>
          </a:p>
        </p:txBody>
      </p:sp>
    </p:spTree>
    <p:extLst>
      <p:ext uri="{BB962C8B-B14F-4D97-AF65-F5344CB8AC3E}">
        <p14:creationId xmlns:p14="http://schemas.microsoft.com/office/powerpoint/2010/main" val="1486588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A3BD69-2195-4D59-834E-CBF97C52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Целевые ориентиры на этапе завершения дошкольного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BE01F1-375C-4158-ADC1-FB594F6A5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80406"/>
            <a:ext cx="10178322" cy="567759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r>
              <a:rPr lang="ru-RU" dirty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r>
              <a:rPr lang="ru-RU" dirty="0"/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</a:p>
          <a:p>
            <a:r>
              <a:rPr lang="ru-RU" dirty="0"/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</a:p>
          <a:p>
            <a:r>
              <a:rPr lang="ru-RU" dirty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r>
              <a:rPr lang="ru-RU" dirty="0"/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r>
              <a:rPr lang="ru-RU" dirty="0"/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237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F38D21-2342-405C-BE48-2209CDFC3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141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Обязательная часть образовательной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BAFBDF-D41E-41D8-B335-C76015DBA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13659"/>
            <a:ext cx="10178322" cy="46659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: один усеченный угол 3">
            <a:extLst>
              <a:ext uri="{FF2B5EF4-FFF2-40B4-BE49-F238E27FC236}">
                <a16:creationId xmlns:a16="http://schemas.microsoft.com/office/drawing/2014/main" id="{32A6F794-7A98-4CC7-A207-D5CCC1A5F233}"/>
              </a:ext>
            </a:extLst>
          </p:cNvPr>
          <p:cNvSpPr/>
          <p:nvPr/>
        </p:nvSpPr>
        <p:spPr>
          <a:xfrm>
            <a:off x="2310940" y="1342504"/>
            <a:ext cx="2859578" cy="1795549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Различные виды детской деятельности</a:t>
            </a:r>
          </a:p>
        </p:txBody>
      </p:sp>
      <p:sp>
        <p:nvSpPr>
          <p:cNvPr id="5" name="Прямоугольник: один усеченный угол 4">
            <a:extLst>
              <a:ext uri="{FF2B5EF4-FFF2-40B4-BE49-F238E27FC236}">
                <a16:creationId xmlns:a16="http://schemas.microsoft.com/office/drawing/2014/main" id="{03D97CA9-1A81-4370-A9DD-B6C791277E1A}"/>
              </a:ext>
            </a:extLst>
          </p:cNvPr>
          <p:cNvSpPr/>
          <p:nvPr/>
        </p:nvSpPr>
        <p:spPr>
          <a:xfrm>
            <a:off x="7021483" y="1342504"/>
            <a:ext cx="3541222" cy="1849583"/>
          </a:xfrm>
          <a:prstGeom prst="snip1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Режимные моменты</a:t>
            </a:r>
          </a:p>
        </p:txBody>
      </p:sp>
      <p:sp>
        <p:nvSpPr>
          <p:cNvPr id="6" name="Прямоугольник: один усеченный угол 5">
            <a:extLst>
              <a:ext uri="{FF2B5EF4-FFF2-40B4-BE49-F238E27FC236}">
                <a16:creationId xmlns:a16="http://schemas.microsoft.com/office/drawing/2014/main" id="{8A7DF9B3-212B-41DE-ACD2-B06661335016}"/>
              </a:ext>
            </a:extLst>
          </p:cNvPr>
          <p:cNvSpPr/>
          <p:nvPr/>
        </p:nvSpPr>
        <p:spPr>
          <a:xfrm>
            <a:off x="2560321" y="3807229"/>
            <a:ext cx="2859578" cy="1978429"/>
          </a:xfrm>
          <a:prstGeom prst="snip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Взаимодействие с родителями</a:t>
            </a:r>
          </a:p>
        </p:txBody>
      </p:sp>
      <p:sp>
        <p:nvSpPr>
          <p:cNvPr id="7" name="Прямоугольник: один усеченный угол 6">
            <a:extLst>
              <a:ext uri="{FF2B5EF4-FFF2-40B4-BE49-F238E27FC236}">
                <a16:creationId xmlns:a16="http://schemas.microsoft.com/office/drawing/2014/main" id="{787989EA-609F-4656-B0F4-FF9E98134192}"/>
              </a:ext>
            </a:extLst>
          </p:cNvPr>
          <p:cNvSpPr/>
          <p:nvPr/>
        </p:nvSpPr>
        <p:spPr>
          <a:xfrm>
            <a:off x="7021483" y="3807229"/>
            <a:ext cx="3541222" cy="1849583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Самостоятельная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5778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63A4AD-D64D-4A24-8BE3-E1652E807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Часть, формируемая участниками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F86791-F343-4CFC-8B5D-C9B1EF625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14401"/>
            <a:ext cx="10178322" cy="4965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           </a:t>
            </a:r>
            <a:r>
              <a:rPr lang="ru-RU" sz="2400" dirty="0">
                <a:solidFill>
                  <a:srgbClr val="FF0000"/>
                </a:solidFill>
              </a:rPr>
              <a:t>Обеспечивает качество образовательного процесса для создания оптимальных условий развития дошкольника с учетом  его физического и психического здоровья, для реализации психолого-педагогической готовности к обучению в школе.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                        В МБДОУ № 57 реализуются парциальные программы:</a:t>
            </a:r>
          </a:p>
          <a:p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i="1" dirty="0">
                <a:solidFill>
                  <a:srgbClr val="FF0000"/>
                </a:solidFill>
              </a:rPr>
              <a:t>И.А. Лыкова. Парциальная программа художественного воспитания, обучения и развития детей 2 – 7 лет «Цветные ладошки», /изд. «цветной мир»,2016 г.</a:t>
            </a:r>
          </a:p>
          <a:p>
            <a:r>
              <a:rPr lang="ru-RU" sz="2400" i="1" dirty="0">
                <a:solidFill>
                  <a:srgbClr val="FF0000"/>
                </a:solidFill>
              </a:rPr>
              <a:t>Стахович Л.В., Семенкова Е.В., </a:t>
            </a:r>
            <a:r>
              <a:rPr lang="ru-RU" sz="2400" i="1" dirty="0" err="1">
                <a:solidFill>
                  <a:srgbClr val="FF0000"/>
                </a:solidFill>
              </a:rPr>
              <a:t>Рыжановская</a:t>
            </a:r>
            <a:r>
              <a:rPr lang="ru-RU" sz="2400" i="1" dirty="0">
                <a:solidFill>
                  <a:srgbClr val="FF0000"/>
                </a:solidFill>
              </a:rPr>
              <a:t> Л.Ю. Программа Азы финансовой культуры для дошкольников- М.: ВИТА-ПРЕСС, 2019.</a:t>
            </a:r>
          </a:p>
          <a:p>
            <a:r>
              <a:rPr lang="ru-RU" sz="2400" i="1" dirty="0">
                <a:solidFill>
                  <a:srgbClr val="FF0000"/>
                </a:solidFill>
              </a:rPr>
              <a:t>Авторская образовательная программа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«Детство на берегу Клязьмы…» или Зайцы </a:t>
            </a:r>
            <a:r>
              <a:rPr lang="ru-RU" sz="2400" b="1" i="1" dirty="0" err="1">
                <a:solidFill>
                  <a:srgbClr val="FF0000"/>
                </a:solidFill>
              </a:rPr>
              <a:t>Коська</a:t>
            </a:r>
            <a:r>
              <a:rPr lang="ru-RU" sz="2400" b="1" i="1" dirty="0">
                <a:solidFill>
                  <a:srgbClr val="FF0000"/>
                </a:solidFill>
              </a:rPr>
              <a:t> и Мотя приглашают в гости (региональный компонент)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05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8367F-76BD-42C3-94DE-DD3C46DF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/>
              <a:t>В МБДОУ реализуются программы дополнительного образования дошкольников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43175E-63FA-4D92-B3C4-1C3012175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Социально-педагогическое направление : «</a:t>
            </a:r>
            <a:r>
              <a:rPr lang="ru-RU" sz="3600" dirty="0" err="1">
                <a:solidFill>
                  <a:srgbClr val="FF0000"/>
                </a:solidFill>
              </a:rPr>
              <a:t>АБВГдейка</a:t>
            </a:r>
            <a:r>
              <a:rPr lang="ru-RU" sz="3600" dirty="0">
                <a:solidFill>
                  <a:srgbClr val="FF0000"/>
                </a:solidFill>
              </a:rPr>
              <a:t>», «Английский для малышей»</a:t>
            </a:r>
          </a:p>
          <a:p>
            <a:r>
              <a:rPr lang="ru-RU" sz="3600" dirty="0">
                <a:solidFill>
                  <a:srgbClr val="FF0000"/>
                </a:solidFill>
              </a:rPr>
              <a:t>Физкультурно-спортивное направление: «Хореография»</a:t>
            </a:r>
          </a:p>
          <a:p>
            <a:r>
              <a:rPr lang="ru-RU" sz="3600" dirty="0">
                <a:solidFill>
                  <a:srgbClr val="FF0000"/>
                </a:solidFill>
              </a:rPr>
              <a:t>Художественная направленность: «ИЗОСТУДИЯ»</a:t>
            </a:r>
          </a:p>
        </p:txBody>
      </p:sp>
    </p:spTree>
    <p:extLst>
      <p:ext uri="{BB962C8B-B14F-4D97-AF65-F5344CB8AC3E}">
        <p14:creationId xmlns:p14="http://schemas.microsoft.com/office/powerpoint/2010/main" val="3111919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819DF-B2E7-42F9-A3CE-1CF2FBC6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Взаимодействие с родителями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1C69B5-17AF-4AB2-B362-83B1B516C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13659"/>
            <a:ext cx="10178322" cy="46659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1ED8AF2E-A04F-4CF0-B2CF-E9D38508FA0B}"/>
              </a:ext>
            </a:extLst>
          </p:cNvPr>
          <p:cNvSpPr/>
          <p:nvPr/>
        </p:nvSpPr>
        <p:spPr>
          <a:xfrm>
            <a:off x="4854634" y="2705791"/>
            <a:ext cx="2477192" cy="22776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Модель взаимодействия родительской общественности и МБДОУ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1A401020-9678-4AE2-AC29-00A1AEBC70B4}"/>
              </a:ext>
            </a:extLst>
          </p:cNvPr>
          <p:cNvSpPr/>
          <p:nvPr/>
        </p:nvSpPr>
        <p:spPr>
          <a:xfrm>
            <a:off x="4348474" y="1213659"/>
            <a:ext cx="3340634" cy="11139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Участие родителей в управлении ДОУ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1B804492-5273-4517-B237-9A59F9EE271E}"/>
              </a:ext>
            </a:extLst>
          </p:cNvPr>
          <p:cNvSpPr/>
          <p:nvPr/>
        </p:nvSpPr>
        <p:spPr>
          <a:xfrm>
            <a:off x="1415934" y="2223654"/>
            <a:ext cx="2913918" cy="12136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Наглядно-информационный блок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B01C7CB9-AC8B-4903-9DEA-6160C13B18B2}"/>
              </a:ext>
            </a:extLst>
          </p:cNvPr>
          <p:cNvSpPr/>
          <p:nvPr/>
        </p:nvSpPr>
        <p:spPr>
          <a:xfrm>
            <a:off x="8283326" y="2327565"/>
            <a:ext cx="2656996" cy="12136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Информационно-аналитический блок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E9D66991-5E57-43E0-BCE9-AC79B3A30FB8}"/>
              </a:ext>
            </a:extLst>
          </p:cNvPr>
          <p:cNvSpPr/>
          <p:nvPr/>
        </p:nvSpPr>
        <p:spPr>
          <a:xfrm>
            <a:off x="2397145" y="4721629"/>
            <a:ext cx="2656994" cy="11838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Досуговый блок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5A87D710-A99C-4046-A501-5F6B46DBABEE}"/>
              </a:ext>
            </a:extLst>
          </p:cNvPr>
          <p:cNvSpPr/>
          <p:nvPr/>
        </p:nvSpPr>
        <p:spPr>
          <a:xfrm>
            <a:off x="7856607" y="4678889"/>
            <a:ext cx="2656995" cy="12136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Познавательный блок</a:t>
            </a:r>
          </a:p>
        </p:txBody>
      </p:sp>
    </p:spTree>
    <p:extLst>
      <p:ext uri="{BB962C8B-B14F-4D97-AF65-F5344CB8AC3E}">
        <p14:creationId xmlns:p14="http://schemas.microsoft.com/office/powerpoint/2010/main" val="3042218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0F8F96-8B06-4DF9-8D5F-320E077F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Взаимодействие с родителями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710B67-5A9A-4A0D-9DF7-32978F4CD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Стенды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Папки-передвижки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Выставки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Дни открытых дверей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Диалог доверия</a:t>
            </a:r>
          </a:p>
          <a:p>
            <a:r>
              <a:rPr lang="ru-RU" sz="2400" dirty="0">
                <a:solidFill>
                  <a:srgbClr val="FF0000"/>
                </a:solidFill>
              </a:rPr>
              <a:t>Тематические выставки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Памятки для родителей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Открытые просмотры</a:t>
            </a:r>
          </a:p>
          <a:p>
            <a:r>
              <a:rPr lang="ru-RU" sz="2400" dirty="0">
                <a:solidFill>
                  <a:srgbClr val="FF0000"/>
                </a:solidFill>
              </a:rPr>
              <a:t>Экскурсии по ДОУ</a:t>
            </a:r>
          </a:p>
          <a:p>
            <a:r>
              <a:rPr lang="ru-RU" sz="2400" dirty="0">
                <a:solidFill>
                  <a:srgbClr val="FF0000"/>
                </a:solidFill>
              </a:rPr>
              <a:t>Фотоальбомы групп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Фотовыставки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CF1618-F0BD-487F-837D-A367F43481E0}"/>
              </a:ext>
            </a:extLst>
          </p:cNvPr>
          <p:cNvSpPr/>
          <p:nvPr/>
        </p:nvSpPr>
        <p:spPr>
          <a:xfrm>
            <a:off x="6317673" y="2285999"/>
            <a:ext cx="4705003" cy="5295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Анкетирование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Беседы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Опросы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Копилка родительской мудрости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Праздники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Развлечения конкурсы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Викторины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Семинары практикумы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Игровые тренинги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Создание совместных проектов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Работа сайта МБДОУ 57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Педагогическая гостиная</a:t>
            </a:r>
          </a:p>
        </p:txBody>
      </p:sp>
    </p:spTree>
    <p:extLst>
      <p:ext uri="{BB962C8B-B14F-4D97-AF65-F5344CB8AC3E}">
        <p14:creationId xmlns:p14="http://schemas.microsoft.com/office/powerpoint/2010/main" val="416308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D31CBC-52E0-4109-8D47-03B0DBB9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Основная образовательная программа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76D261-3D92-4548-987B-4A4D6E279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200" dirty="0">
                <a:latin typeface="+mj-lt"/>
                <a:cs typeface="Aharoni" panose="02010803020104030203" pitchFamily="2" charset="-79"/>
              </a:rPr>
              <a:t>это нормативно-управленческий документ дошкольного учреждения, характеризующий</a:t>
            </a:r>
          </a:p>
          <a:p>
            <a:pPr marL="0" indent="0" algn="ctr">
              <a:buNone/>
            </a:pPr>
            <a:r>
              <a:rPr lang="ru-RU" sz="3200" dirty="0">
                <a:latin typeface="+mj-lt"/>
                <a:cs typeface="Aharoni" panose="02010803020104030203" pitchFamily="2" charset="-79"/>
              </a:rPr>
              <a:t>специфику содержания образования, особенности организации образовательного процесса, характер оказываемых образовательных услуг.</a:t>
            </a:r>
          </a:p>
          <a:p>
            <a:pPr marL="0" indent="0" algn="ctr">
              <a:buNone/>
            </a:pPr>
            <a:r>
              <a:rPr lang="ru-RU" sz="3200" dirty="0">
                <a:latin typeface="+mj-lt"/>
                <a:cs typeface="Aharoni" panose="02010803020104030203" pitchFamily="2" charset="-79"/>
              </a:rPr>
              <a:t>Ссылка на ООП ДО МБДОУ 57 </a:t>
            </a:r>
          </a:p>
          <a:p>
            <a:pPr marL="0" indent="0" algn="ctr">
              <a:buNone/>
            </a:pPr>
            <a:r>
              <a:rPr lang="en-US" sz="3200" dirty="0">
                <a:latin typeface="+mj-lt"/>
                <a:cs typeface="Aharoni" panose="02010803020104030203" pitchFamily="2" charset="-79"/>
              </a:rPr>
              <a:t>http://t125929.dou.obrazovanie33.ru/sveden/education/OOP_Napr_0_27.08.2020.pdf</a:t>
            </a:r>
            <a:endParaRPr lang="ru-RU" sz="3200" dirty="0"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925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FF12022-73B6-457C-81F7-14DA703177F5}"/>
              </a:ext>
            </a:extLst>
          </p:cNvPr>
          <p:cNvSpPr/>
          <p:nvPr/>
        </p:nvSpPr>
        <p:spPr>
          <a:xfrm>
            <a:off x="3551853" y="3810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ОБРАЗОВАТЕЛЬНАЯ ПРОГРАММА СОСТОИТ: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CFAA87F6-EF1D-4144-863E-1F2D41D0ADEC}"/>
              </a:ext>
            </a:extLst>
          </p:cNvPr>
          <p:cNvSpPr/>
          <p:nvPr/>
        </p:nvSpPr>
        <p:spPr>
          <a:xfrm>
            <a:off x="951722" y="1884784"/>
            <a:ext cx="4739951" cy="3638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Обязательная часть программы «От рождения до школы» </a:t>
            </a:r>
            <a:r>
              <a:rPr lang="ru-RU" sz="2400" dirty="0" err="1">
                <a:solidFill>
                  <a:schemeClr val="tx1"/>
                </a:solidFill>
              </a:rPr>
              <a:t>Н.Е.Вераксы</a:t>
            </a:r>
            <a:endParaRPr lang="ru-RU" sz="2400" dirty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Не менее 60 %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F7F612A8-B7CB-471F-9DD1-25CB616989A1}"/>
              </a:ext>
            </a:extLst>
          </p:cNvPr>
          <p:cNvSpPr/>
          <p:nvPr/>
        </p:nvSpPr>
        <p:spPr>
          <a:xfrm>
            <a:off x="7632441" y="3284377"/>
            <a:ext cx="3607837" cy="2621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Часть, формируемая участниками образовательных отношений. Не более 40%</a:t>
            </a:r>
          </a:p>
        </p:txBody>
      </p:sp>
    </p:spTree>
    <p:extLst>
      <p:ext uri="{BB962C8B-B14F-4D97-AF65-F5344CB8AC3E}">
        <p14:creationId xmlns:p14="http://schemas.microsoft.com/office/powerpoint/2010/main" val="215625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B546D-1427-4C6E-B5EC-A0A6BC517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Основная образовательная программа разработана в соответствии с федеральным государственным образовательным стандартом дошкольного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6EAD1D-682D-4E67-B801-3A2E4BD58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                                                      В ходе проектирования учитывались: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Рекомендации Примерной образовательной программы дошкольного образования /</a:t>
            </a:r>
            <a:r>
              <a:rPr lang="ru-RU" sz="2400" b="1" dirty="0" err="1">
                <a:solidFill>
                  <a:srgbClr val="FF0000"/>
                </a:solidFill>
              </a:rPr>
              <a:t>Н.Е.Веракса</a:t>
            </a:r>
            <a:r>
              <a:rPr lang="ru-RU" sz="2400" b="1" dirty="0">
                <a:solidFill>
                  <a:srgbClr val="FF0000"/>
                </a:solidFill>
              </a:rPr>
              <a:t>, </a:t>
            </a:r>
            <a:r>
              <a:rPr lang="ru-RU" sz="2400" b="1" dirty="0" err="1">
                <a:solidFill>
                  <a:srgbClr val="FF0000"/>
                </a:solidFill>
              </a:rPr>
              <a:t>Т.С.Комарова</a:t>
            </a:r>
            <a:r>
              <a:rPr lang="ru-RU" sz="2400" b="1" dirty="0">
                <a:solidFill>
                  <a:srgbClr val="FF0000"/>
                </a:solidFill>
              </a:rPr>
              <a:t> , </a:t>
            </a:r>
            <a:r>
              <a:rPr lang="ru-RU" sz="2400" b="1" dirty="0" err="1">
                <a:solidFill>
                  <a:srgbClr val="FF0000"/>
                </a:solidFill>
              </a:rPr>
              <a:t>Э.М.Дорофеева</a:t>
            </a:r>
            <a:r>
              <a:rPr lang="ru-RU" sz="2400" b="1" dirty="0">
                <a:solidFill>
                  <a:srgbClr val="FF0000"/>
                </a:solidFill>
              </a:rPr>
              <a:t>/, издательство МОЗАИКА СИНТЕЗ Москва, 2019 г. «От рождения до школы»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Образовательные потребности воспитанников,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Запросы родителей,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Психолого-педагогические, кадровые, материально-технические, финансовые условия.</a:t>
            </a:r>
          </a:p>
        </p:txBody>
      </p:sp>
    </p:spTree>
    <p:extLst>
      <p:ext uri="{BB962C8B-B14F-4D97-AF65-F5344CB8AC3E}">
        <p14:creationId xmlns:p14="http://schemas.microsoft.com/office/powerpoint/2010/main" val="421736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29467-DC63-4FC0-8247-D6D7EA0E1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Программа предполагает возможность начала освоения детьми содержания образовательных областей на любом этапе ее реализации: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135607-DE28-46D9-81CE-D034097F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Ранний возраст (до 3 лет)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Младший дошкольный возраст (3-4 лет)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Средний дошкольный возраст (4-5 лет)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Старший дошкольный возраст (5-6лет)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Ребенок на пороге школы (6-7 лет)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 программа учитывает индивидуальные потребности ребенка, связанные с его жизненной ситуацией и состоянием здоровья, определяющие особые условия получения им образования, индивидуальные потребности отдельных категорий детей, в том числе с ограниченными возможностями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171143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F81A54-CB73-4CA5-B9A7-4EB5BB94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Модель образовательной программы МБДОУ № 57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1EAEB7-0CAF-49CB-957B-6B1D070C2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32204"/>
            <a:ext cx="10178322" cy="359359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Цель: развитие личности детей дошкольного возраста в различных видах общения и деятельности с учетом их возрастных, индивидуальных психологических и физиологических особенностей.</a:t>
            </a:r>
          </a:p>
          <a:p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BF72FEF-2985-4310-BDE4-1C681AC53337}"/>
              </a:ext>
            </a:extLst>
          </p:cNvPr>
          <p:cNvSpPr/>
          <p:nvPr/>
        </p:nvSpPr>
        <p:spPr>
          <a:xfrm>
            <a:off x="1669487" y="3429000"/>
            <a:ext cx="3079103" cy="1264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Речевое развитие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24D6FCD7-6880-4DAD-A3EE-1DF6922603FF}"/>
              </a:ext>
            </a:extLst>
          </p:cNvPr>
          <p:cNvSpPr/>
          <p:nvPr/>
        </p:nvSpPr>
        <p:spPr>
          <a:xfrm>
            <a:off x="4916365" y="2581627"/>
            <a:ext cx="2817846" cy="1264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Социально-</a:t>
            </a:r>
            <a:r>
              <a:rPr lang="ru-RU" sz="2000" dirty="0" err="1">
                <a:solidFill>
                  <a:srgbClr val="FF0000"/>
                </a:solidFill>
              </a:rPr>
              <a:t>комуникативное</a:t>
            </a:r>
            <a:r>
              <a:rPr lang="ru-RU" sz="2000" dirty="0">
                <a:solidFill>
                  <a:srgbClr val="FF0000"/>
                </a:solidFill>
              </a:rPr>
              <a:t> развитие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DE93F89-615B-4078-B5B6-6084C61D99F4}"/>
              </a:ext>
            </a:extLst>
          </p:cNvPr>
          <p:cNvSpPr/>
          <p:nvPr/>
        </p:nvSpPr>
        <p:spPr>
          <a:xfrm>
            <a:off x="7901986" y="3428999"/>
            <a:ext cx="2786745" cy="1264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Познавательное развитие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CF7E052-0CF7-46CA-807E-0DBDFF90D497}"/>
              </a:ext>
            </a:extLst>
          </p:cNvPr>
          <p:cNvSpPr/>
          <p:nvPr/>
        </p:nvSpPr>
        <p:spPr>
          <a:xfrm>
            <a:off x="2645050" y="4983485"/>
            <a:ext cx="2786745" cy="1379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Художественно-эстетическое развитие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7B008EF-DD61-4270-B051-C5018FDAB630}"/>
              </a:ext>
            </a:extLst>
          </p:cNvPr>
          <p:cNvSpPr/>
          <p:nvPr/>
        </p:nvSpPr>
        <p:spPr>
          <a:xfrm>
            <a:off x="6760205" y="4983484"/>
            <a:ext cx="2786745" cy="1379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Физическое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216984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A7D79F-F657-40E3-A6DE-67AFF836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54529"/>
          </a:xfrm>
        </p:spPr>
        <p:txBody>
          <a:bodyPr/>
          <a:lstStyle/>
          <a:p>
            <a:pPr algn="ctr"/>
            <a:r>
              <a:rPr lang="ru-RU" dirty="0"/>
              <a:t>Образовательные области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3585F4-50E9-4D3E-879F-B956905AB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01013"/>
            <a:ext cx="10178322" cy="537460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Социально-коммуникативное развитие </a:t>
            </a:r>
            <a:r>
              <a:rPr lang="ru-RU" dirty="0">
                <a:solidFill>
                  <a:srgbClr val="FF0000"/>
                </a:solidFill>
              </a:rPr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саморегуляции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Познавательное развитие </a:t>
            </a:r>
            <a:r>
              <a:rPr lang="ru-RU" dirty="0">
                <a:solidFill>
                  <a:srgbClr val="FF0000"/>
                </a:solidFill>
              </a:rPr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</p:txBody>
      </p:sp>
    </p:spTree>
    <p:extLst>
      <p:ext uri="{BB962C8B-B14F-4D97-AF65-F5344CB8AC3E}">
        <p14:creationId xmlns:p14="http://schemas.microsoft.com/office/powerpoint/2010/main" val="156430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152CE3-3BCE-4D02-944F-EA5E9E089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Образовательные области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C91200-D8E9-48EE-AB36-C7516E545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12980"/>
            <a:ext cx="10178322" cy="5645020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Познавательное развитие </a:t>
            </a:r>
            <a:r>
              <a:rPr lang="ru-RU" dirty="0">
                <a:solidFill>
                  <a:srgbClr val="FF0000"/>
                </a:solidFill>
              </a:rPr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r>
              <a:rPr lang="ru-RU" b="1" dirty="0">
                <a:solidFill>
                  <a:srgbClr val="FF0000"/>
                </a:solidFill>
              </a:rPr>
              <a:t>Речевое развитие </a:t>
            </a:r>
            <a:r>
              <a:rPr lang="ru-RU" dirty="0">
                <a:solidFill>
                  <a:srgbClr val="FF0000"/>
                </a:solidFill>
              </a:rPr>
              <a:t>включает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</p:txBody>
      </p:sp>
    </p:spTree>
    <p:extLst>
      <p:ext uri="{BB962C8B-B14F-4D97-AF65-F5344CB8AC3E}">
        <p14:creationId xmlns:p14="http://schemas.microsoft.com/office/powerpoint/2010/main" val="2000507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A77A63-8B8E-41B0-BBDF-73D5DB37D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0595"/>
          </a:xfrm>
        </p:spPr>
        <p:txBody>
          <a:bodyPr/>
          <a:lstStyle/>
          <a:p>
            <a:pPr algn="ctr"/>
            <a:r>
              <a:rPr lang="ru-RU" dirty="0"/>
              <a:t>Образовательные области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6587D1-4A21-4032-B05D-4312B87BA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12980"/>
            <a:ext cx="10178322" cy="564501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Художественно-эстетическое развитие </a:t>
            </a:r>
            <a:r>
              <a:rPr lang="ru-RU" dirty="0">
                <a:solidFill>
                  <a:srgbClr val="FF0000"/>
                </a:solidFill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r>
              <a:rPr lang="ru-RU" b="1" dirty="0">
                <a:solidFill>
                  <a:srgbClr val="FF0000"/>
                </a:solidFill>
              </a:rPr>
              <a:t>Физическое развитие</a:t>
            </a:r>
            <a:r>
              <a:rPr lang="ru-RU" dirty="0">
                <a:solidFill>
                  <a:srgbClr val="FF0000"/>
                </a:solidFill>
              </a:rPr>
              <a:t> 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саморегуляции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789351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304</TotalTime>
  <Words>1953</Words>
  <Application>Microsoft Office PowerPoint</Application>
  <PresentationFormat>Широкоэкранный</PresentationFormat>
  <Paragraphs>118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Corbel</vt:lpstr>
      <vt:lpstr>Gill Sans MT</vt:lpstr>
      <vt:lpstr>Impact</vt:lpstr>
      <vt:lpstr>Эмблема</vt:lpstr>
      <vt:lpstr> Краткая презентация основной образовательной программы дошкольного образования, реализуемой в МБДОУ № 57</vt:lpstr>
      <vt:lpstr>Основная образовательная программа </vt:lpstr>
      <vt:lpstr>Презентация PowerPoint</vt:lpstr>
      <vt:lpstr>Основная образовательная программа разработана в соответствии с федеральным государственным образовательным стандартом дошкольного образования</vt:lpstr>
      <vt:lpstr>Программа предполагает возможность начала освоения детьми содержания образовательных областей на любом этапе ее реализации: </vt:lpstr>
      <vt:lpstr>Модель образовательной программы МБДОУ № 57</vt:lpstr>
      <vt:lpstr>Образовательные области</vt:lpstr>
      <vt:lpstr>Образовательные области</vt:lpstr>
      <vt:lpstr>Образовательные области</vt:lpstr>
      <vt:lpstr>Задачи реализации программы</vt:lpstr>
      <vt:lpstr>Содержание указанных образовательных областей зависит от возрастных и индивидуальных особенностей детей, определяется целями и задачами программы и реализуется в различных видах деятельности (общение, игра, познавательно-исследовательская деятельность)</vt:lpstr>
      <vt:lpstr>Условия реализации программы</vt:lpstr>
      <vt:lpstr>Целевые ориентиры на этапе завершения дошкольного образования</vt:lpstr>
      <vt:lpstr>Обязательная часть образовательной программы</vt:lpstr>
      <vt:lpstr>Часть, формируемая участниками</vt:lpstr>
      <vt:lpstr>В МБДОУ реализуются программы дополнительного образования дошкольников</vt:lpstr>
      <vt:lpstr>Взаимодействие с родителями</vt:lpstr>
      <vt:lpstr>Взаимодействие с родителями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Краткая презентация основной образовательной программы дошкольного образования, реализуемой в МБДОУ № 57</dc:title>
  <dc:creator>user</dc:creator>
  <cp:lastModifiedBy>user</cp:lastModifiedBy>
  <cp:revision>20</cp:revision>
  <dcterms:created xsi:type="dcterms:W3CDTF">2021-04-01T11:34:32Z</dcterms:created>
  <dcterms:modified xsi:type="dcterms:W3CDTF">2021-04-02T10:27:23Z</dcterms:modified>
</cp:coreProperties>
</file>